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13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  <p:sldId id="335" r:id="rId86"/>
    <p:sldId id="336" r:id="rId87"/>
    <p:sldId id="337" r:id="rId88"/>
    <p:sldId id="338" r:id="rId89"/>
    <p:sldId id="339" r:id="rId90"/>
    <p:sldId id="340" r:id="rId91"/>
    <p:sldId id="341" r:id="rId92"/>
    <p:sldId id="342" r:id="rId93"/>
    <p:sldId id="343" r:id="rId94"/>
    <p:sldId id="344" r:id="rId95"/>
    <p:sldId id="345" r:id="rId96"/>
    <p:sldId id="346" r:id="rId97"/>
    <p:sldId id="347" r:id="rId98"/>
    <p:sldId id="348" r:id="rId99"/>
    <p:sldId id="349" r:id="rId100"/>
    <p:sldId id="350" r:id="rId101"/>
    <p:sldId id="351" r:id="rId102"/>
    <p:sldId id="352" r:id="rId103"/>
    <p:sldId id="353" r:id="rId104"/>
    <p:sldId id="354" r:id="rId105"/>
    <p:sldId id="355" r:id="rId106"/>
    <p:sldId id="356" r:id="rId107"/>
    <p:sldId id="357" r:id="rId108"/>
    <p:sldId id="358" r:id="rId109"/>
    <p:sldId id="359" r:id="rId110"/>
    <p:sldId id="360" r:id="rId111"/>
    <p:sldId id="361" r:id="rId112"/>
    <p:sldId id="362" r:id="rId113"/>
    <p:sldId id="363" r:id="rId114"/>
    <p:sldId id="364" r:id="rId115"/>
    <p:sldId id="365" r:id="rId116"/>
    <p:sldId id="366" r:id="rId117"/>
    <p:sldId id="367" r:id="rId118"/>
    <p:sldId id="368" r:id="rId119"/>
    <p:sldId id="369" r:id="rId120"/>
    <p:sldId id="370" r:id="rId121"/>
    <p:sldId id="371" r:id="rId122"/>
    <p:sldId id="372" r:id="rId123"/>
    <p:sldId id="373" r:id="rId124"/>
    <p:sldId id="374" r:id="rId125"/>
    <p:sldId id="375" r:id="rId126"/>
    <p:sldId id="376" r:id="rId127"/>
    <p:sldId id="377" r:id="rId128"/>
    <p:sldId id="378" r:id="rId129"/>
    <p:sldId id="379" r:id="rId130"/>
    <p:sldId id="380" r:id="rId131"/>
    <p:sldId id="381" r:id="rId132"/>
    <p:sldId id="382" r:id="rId133"/>
    <p:sldId id="383" r:id="rId134"/>
    <p:sldId id="384" r:id="rId135"/>
    <p:sldId id="385" r:id="rId136"/>
    <p:sldId id="386" r:id="rId137"/>
    <p:sldId id="387" r:id="rId138"/>
    <p:sldId id="388" r:id="rId139"/>
    <p:sldId id="389" r:id="rId140"/>
    <p:sldId id="390" r:id="rId141"/>
  </p:sldIdLst>
  <p:sldSz cy="5143500" cx="9144000"/>
  <p:notesSz cx="6858000" cy="9144000"/>
  <p:embeddedFontLst>
    <p:embeddedFont>
      <p:font typeface="IBM Plex Sans"/>
      <p:regular r:id="rId142"/>
      <p:bold r:id="rId143"/>
      <p:italic r:id="rId144"/>
      <p:boldItalic r:id="rId145"/>
    </p:embeddedFont>
    <p:embeddedFont>
      <p:font typeface="Roboto"/>
      <p:regular r:id="rId146"/>
      <p:bold r:id="rId147"/>
      <p:italic r:id="rId148"/>
      <p:boldItalic r:id="rId149"/>
    </p:embeddedFont>
    <p:embeddedFont>
      <p:font typeface="IBM Plex Sans Light"/>
      <p:regular r:id="rId150"/>
      <p:bold r:id="rId151"/>
      <p:italic r:id="rId152"/>
      <p:boldItalic r:id="rId153"/>
    </p:embeddedFont>
    <p:embeddedFont>
      <p:font typeface="Open Sans Light"/>
      <p:regular r:id="rId154"/>
      <p:bold r:id="rId155"/>
      <p:italic r:id="rId156"/>
      <p:boldItalic r:id="rId157"/>
    </p:embeddedFont>
    <p:embeddedFont>
      <p:font typeface="IBM Plex Sans SemiBold"/>
      <p:regular r:id="rId158"/>
      <p:bold r:id="rId159"/>
      <p:italic r:id="rId160"/>
      <p:boldItalic r:id="rId1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162" roundtripDataSignature="AMtx7mj3pcP1POBjU9F5etsWvzhyvm+5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30119D-C900-4623-A39F-3B9E553589C0}">
  <a:tblStyle styleId="{5B30119D-C900-4623-A39F-3B9E553589C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DE8FD"/>
          </a:solidFill>
        </a:fill>
      </a:tcStyle>
    </a:wholeTbl>
    <a:band1H>
      <a:tcTxStyle/>
      <a:tcStyle>
        <a:fill>
          <a:solidFill>
            <a:srgbClr val="DACEFB"/>
          </a:solidFill>
        </a:fill>
      </a:tcStyle>
    </a:band1H>
    <a:band2H>
      <a:tcTxStyle/>
    </a:band2H>
    <a:band1V>
      <a:tcTxStyle/>
      <a:tcStyle>
        <a:fill>
          <a:solidFill>
            <a:srgbClr val="DACEFB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07" Type="http://schemas.openxmlformats.org/officeDocument/2006/relationships/slide" Target="slides/slide101.xml"/><Relationship Id="rId106" Type="http://schemas.openxmlformats.org/officeDocument/2006/relationships/slide" Target="slides/slide100.xml"/><Relationship Id="rId105" Type="http://schemas.openxmlformats.org/officeDocument/2006/relationships/slide" Target="slides/slide99.xml"/><Relationship Id="rId104" Type="http://schemas.openxmlformats.org/officeDocument/2006/relationships/slide" Target="slides/slide98.xml"/><Relationship Id="rId109" Type="http://schemas.openxmlformats.org/officeDocument/2006/relationships/slide" Target="slides/slide103.xml"/><Relationship Id="rId108" Type="http://schemas.openxmlformats.org/officeDocument/2006/relationships/slide" Target="slides/slide102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103" Type="http://schemas.openxmlformats.org/officeDocument/2006/relationships/slide" Target="slides/slide97.xml"/><Relationship Id="rId102" Type="http://schemas.openxmlformats.org/officeDocument/2006/relationships/slide" Target="slides/slide96.xml"/><Relationship Id="rId101" Type="http://schemas.openxmlformats.org/officeDocument/2006/relationships/slide" Target="slides/slide95.xml"/><Relationship Id="rId100" Type="http://schemas.openxmlformats.org/officeDocument/2006/relationships/slide" Target="slides/slide94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29" Type="http://schemas.openxmlformats.org/officeDocument/2006/relationships/slide" Target="slides/slide123.xml"/><Relationship Id="rId128" Type="http://schemas.openxmlformats.org/officeDocument/2006/relationships/slide" Target="slides/slide122.xml"/><Relationship Id="rId127" Type="http://schemas.openxmlformats.org/officeDocument/2006/relationships/slide" Target="slides/slide121.xml"/><Relationship Id="rId126" Type="http://schemas.openxmlformats.org/officeDocument/2006/relationships/slide" Target="slides/slide120.xml"/><Relationship Id="rId26" Type="http://schemas.openxmlformats.org/officeDocument/2006/relationships/slide" Target="slides/slide20.xml"/><Relationship Id="rId121" Type="http://schemas.openxmlformats.org/officeDocument/2006/relationships/slide" Target="slides/slide115.xml"/><Relationship Id="rId25" Type="http://schemas.openxmlformats.org/officeDocument/2006/relationships/slide" Target="slides/slide19.xml"/><Relationship Id="rId120" Type="http://schemas.openxmlformats.org/officeDocument/2006/relationships/slide" Target="slides/slide114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125" Type="http://schemas.openxmlformats.org/officeDocument/2006/relationships/slide" Target="slides/slide119.xml"/><Relationship Id="rId29" Type="http://schemas.openxmlformats.org/officeDocument/2006/relationships/slide" Target="slides/slide23.xml"/><Relationship Id="rId124" Type="http://schemas.openxmlformats.org/officeDocument/2006/relationships/slide" Target="slides/slide118.xml"/><Relationship Id="rId123" Type="http://schemas.openxmlformats.org/officeDocument/2006/relationships/slide" Target="slides/slide117.xml"/><Relationship Id="rId122" Type="http://schemas.openxmlformats.org/officeDocument/2006/relationships/slide" Target="slides/slide116.xml"/><Relationship Id="rId95" Type="http://schemas.openxmlformats.org/officeDocument/2006/relationships/slide" Target="slides/slide89.xml"/><Relationship Id="rId94" Type="http://schemas.openxmlformats.org/officeDocument/2006/relationships/slide" Target="slides/slide88.xml"/><Relationship Id="rId97" Type="http://schemas.openxmlformats.org/officeDocument/2006/relationships/slide" Target="slides/slide91.xml"/><Relationship Id="rId96" Type="http://schemas.openxmlformats.org/officeDocument/2006/relationships/slide" Target="slides/slide90.xml"/><Relationship Id="rId11" Type="http://schemas.openxmlformats.org/officeDocument/2006/relationships/slide" Target="slides/slide5.xml"/><Relationship Id="rId99" Type="http://schemas.openxmlformats.org/officeDocument/2006/relationships/slide" Target="slides/slide93.xml"/><Relationship Id="rId10" Type="http://schemas.openxmlformats.org/officeDocument/2006/relationships/slide" Target="slides/slide4.xml"/><Relationship Id="rId98" Type="http://schemas.openxmlformats.org/officeDocument/2006/relationships/slide" Target="slides/slide92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slide" Target="slides/slide85.xml"/><Relationship Id="rId90" Type="http://schemas.openxmlformats.org/officeDocument/2006/relationships/slide" Target="slides/slide84.xml"/><Relationship Id="rId93" Type="http://schemas.openxmlformats.org/officeDocument/2006/relationships/slide" Target="slides/slide87.xml"/><Relationship Id="rId92" Type="http://schemas.openxmlformats.org/officeDocument/2006/relationships/slide" Target="slides/slide86.xml"/><Relationship Id="rId118" Type="http://schemas.openxmlformats.org/officeDocument/2006/relationships/slide" Target="slides/slide112.xml"/><Relationship Id="rId117" Type="http://schemas.openxmlformats.org/officeDocument/2006/relationships/slide" Target="slides/slide111.xml"/><Relationship Id="rId116" Type="http://schemas.openxmlformats.org/officeDocument/2006/relationships/slide" Target="slides/slide110.xml"/><Relationship Id="rId115" Type="http://schemas.openxmlformats.org/officeDocument/2006/relationships/slide" Target="slides/slide109.xml"/><Relationship Id="rId119" Type="http://schemas.openxmlformats.org/officeDocument/2006/relationships/slide" Target="slides/slide113.xml"/><Relationship Id="rId15" Type="http://schemas.openxmlformats.org/officeDocument/2006/relationships/slide" Target="slides/slide9.xml"/><Relationship Id="rId110" Type="http://schemas.openxmlformats.org/officeDocument/2006/relationships/slide" Target="slides/slide104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14" Type="http://schemas.openxmlformats.org/officeDocument/2006/relationships/slide" Target="slides/slide108.xml"/><Relationship Id="rId18" Type="http://schemas.openxmlformats.org/officeDocument/2006/relationships/slide" Target="slides/slide12.xml"/><Relationship Id="rId113" Type="http://schemas.openxmlformats.org/officeDocument/2006/relationships/slide" Target="slides/slide107.xml"/><Relationship Id="rId112" Type="http://schemas.openxmlformats.org/officeDocument/2006/relationships/slide" Target="slides/slide106.xml"/><Relationship Id="rId111" Type="http://schemas.openxmlformats.org/officeDocument/2006/relationships/slide" Target="slides/slide105.xml"/><Relationship Id="rId84" Type="http://schemas.openxmlformats.org/officeDocument/2006/relationships/slide" Target="slides/slide78.xml"/><Relationship Id="rId83" Type="http://schemas.openxmlformats.org/officeDocument/2006/relationships/slide" Target="slides/slide77.xml"/><Relationship Id="rId86" Type="http://schemas.openxmlformats.org/officeDocument/2006/relationships/slide" Target="slides/slide80.xml"/><Relationship Id="rId85" Type="http://schemas.openxmlformats.org/officeDocument/2006/relationships/slide" Target="slides/slide79.xml"/><Relationship Id="rId88" Type="http://schemas.openxmlformats.org/officeDocument/2006/relationships/slide" Target="slides/slide82.xml"/><Relationship Id="rId150" Type="http://schemas.openxmlformats.org/officeDocument/2006/relationships/font" Target="fonts/IBMPlexSansLight-regular.fntdata"/><Relationship Id="rId87" Type="http://schemas.openxmlformats.org/officeDocument/2006/relationships/slide" Target="slides/slide81.xml"/><Relationship Id="rId89" Type="http://schemas.openxmlformats.org/officeDocument/2006/relationships/slide" Target="slides/slide83.xml"/><Relationship Id="rId80" Type="http://schemas.openxmlformats.org/officeDocument/2006/relationships/slide" Target="slides/slide74.xml"/><Relationship Id="rId82" Type="http://schemas.openxmlformats.org/officeDocument/2006/relationships/slide" Target="slides/slide76.xml"/><Relationship Id="rId81" Type="http://schemas.openxmlformats.org/officeDocument/2006/relationships/slide" Target="slides/slide7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149" Type="http://schemas.openxmlformats.org/officeDocument/2006/relationships/font" Target="fonts/Roboto-boldItalic.fntdata"/><Relationship Id="rId4" Type="http://schemas.openxmlformats.org/officeDocument/2006/relationships/tableStyles" Target="tableStyles.xml"/><Relationship Id="rId148" Type="http://schemas.openxmlformats.org/officeDocument/2006/relationships/font" Target="fonts/Roboto-italic.fntdata"/><Relationship Id="rId9" Type="http://schemas.openxmlformats.org/officeDocument/2006/relationships/slide" Target="slides/slide3.xml"/><Relationship Id="rId143" Type="http://schemas.openxmlformats.org/officeDocument/2006/relationships/font" Target="fonts/IBMPlexSans-bold.fntdata"/><Relationship Id="rId142" Type="http://schemas.openxmlformats.org/officeDocument/2006/relationships/font" Target="fonts/IBMPlexSans-regular.fntdata"/><Relationship Id="rId141" Type="http://schemas.openxmlformats.org/officeDocument/2006/relationships/slide" Target="slides/slide135.xml"/><Relationship Id="rId140" Type="http://schemas.openxmlformats.org/officeDocument/2006/relationships/slide" Target="slides/slide134.xml"/><Relationship Id="rId5" Type="http://schemas.openxmlformats.org/officeDocument/2006/relationships/slideMaster" Target="slideMasters/slideMaster1.xml"/><Relationship Id="rId147" Type="http://schemas.openxmlformats.org/officeDocument/2006/relationships/font" Target="fonts/Roboto-bold.fntdata"/><Relationship Id="rId6" Type="http://schemas.openxmlformats.org/officeDocument/2006/relationships/notesMaster" Target="notesMasters/notesMaster1.xml"/><Relationship Id="rId146" Type="http://schemas.openxmlformats.org/officeDocument/2006/relationships/font" Target="fonts/Roboto-regular.fntdata"/><Relationship Id="rId7" Type="http://schemas.openxmlformats.org/officeDocument/2006/relationships/slide" Target="slides/slide1.xml"/><Relationship Id="rId145" Type="http://schemas.openxmlformats.org/officeDocument/2006/relationships/font" Target="fonts/IBMPlexSans-boldItalic.fntdata"/><Relationship Id="rId8" Type="http://schemas.openxmlformats.org/officeDocument/2006/relationships/slide" Target="slides/slide2.xml"/><Relationship Id="rId144" Type="http://schemas.openxmlformats.org/officeDocument/2006/relationships/font" Target="fonts/IBMPlexSans-italic.fntdata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75" Type="http://schemas.openxmlformats.org/officeDocument/2006/relationships/slide" Target="slides/slide69.xml"/><Relationship Id="rId74" Type="http://schemas.openxmlformats.org/officeDocument/2006/relationships/slide" Target="slides/slide68.xml"/><Relationship Id="rId77" Type="http://schemas.openxmlformats.org/officeDocument/2006/relationships/slide" Target="slides/slide71.xml"/><Relationship Id="rId76" Type="http://schemas.openxmlformats.org/officeDocument/2006/relationships/slide" Target="slides/slide70.xml"/><Relationship Id="rId79" Type="http://schemas.openxmlformats.org/officeDocument/2006/relationships/slide" Target="slides/slide73.xml"/><Relationship Id="rId78" Type="http://schemas.openxmlformats.org/officeDocument/2006/relationships/slide" Target="slides/slide72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139" Type="http://schemas.openxmlformats.org/officeDocument/2006/relationships/slide" Target="slides/slide133.xml"/><Relationship Id="rId138" Type="http://schemas.openxmlformats.org/officeDocument/2006/relationships/slide" Target="slides/slide132.xml"/><Relationship Id="rId137" Type="http://schemas.openxmlformats.org/officeDocument/2006/relationships/slide" Target="slides/slide131.xml"/><Relationship Id="rId132" Type="http://schemas.openxmlformats.org/officeDocument/2006/relationships/slide" Target="slides/slide126.xml"/><Relationship Id="rId131" Type="http://schemas.openxmlformats.org/officeDocument/2006/relationships/slide" Target="slides/slide125.xml"/><Relationship Id="rId130" Type="http://schemas.openxmlformats.org/officeDocument/2006/relationships/slide" Target="slides/slide124.xml"/><Relationship Id="rId136" Type="http://schemas.openxmlformats.org/officeDocument/2006/relationships/slide" Target="slides/slide130.xml"/><Relationship Id="rId135" Type="http://schemas.openxmlformats.org/officeDocument/2006/relationships/slide" Target="slides/slide129.xml"/><Relationship Id="rId134" Type="http://schemas.openxmlformats.org/officeDocument/2006/relationships/slide" Target="slides/slide128.xml"/><Relationship Id="rId133" Type="http://schemas.openxmlformats.org/officeDocument/2006/relationships/slide" Target="slides/slide127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slide" Target="slides/slide63.xml"/><Relationship Id="rId162" Type="http://customschemas.google.com/relationships/presentationmetadata" Target="metadata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161" Type="http://schemas.openxmlformats.org/officeDocument/2006/relationships/font" Target="fonts/IBMPlexSansSemiBold-boldItalic.fntdata"/><Relationship Id="rId54" Type="http://schemas.openxmlformats.org/officeDocument/2006/relationships/slide" Target="slides/slide48.xml"/><Relationship Id="rId160" Type="http://schemas.openxmlformats.org/officeDocument/2006/relationships/font" Target="fonts/IBMPlexSansSemiBold-italic.fntdata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159" Type="http://schemas.openxmlformats.org/officeDocument/2006/relationships/font" Target="fonts/IBMPlexSansSemiBold-bold.fntdata"/><Relationship Id="rId59" Type="http://schemas.openxmlformats.org/officeDocument/2006/relationships/slide" Target="slides/slide53.xml"/><Relationship Id="rId154" Type="http://schemas.openxmlformats.org/officeDocument/2006/relationships/font" Target="fonts/OpenSansLight-regular.fntdata"/><Relationship Id="rId58" Type="http://schemas.openxmlformats.org/officeDocument/2006/relationships/slide" Target="slides/slide52.xml"/><Relationship Id="rId153" Type="http://schemas.openxmlformats.org/officeDocument/2006/relationships/font" Target="fonts/IBMPlexSansLight-boldItalic.fntdata"/><Relationship Id="rId152" Type="http://schemas.openxmlformats.org/officeDocument/2006/relationships/font" Target="fonts/IBMPlexSansLight-italic.fntdata"/><Relationship Id="rId151" Type="http://schemas.openxmlformats.org/officeDocument/2006/relationships/font" Target="fonts/IBMPlexSansLight-bold.fntdata"/><Relationship Id="rId158" Type="http://schemas.openxmlformats.org/officeDocument/2006/relationships/font" Target="fonts/IBMPlexSansSemiBold-regular.fntdata"/><Relationship Id="rId157" Type="http://schemas.openxmlformats.org/officeDocument/2006/relationships/font" Target="fonts/OpenSansLight-boldItalic.fntdata"/><Relationship Id="rId156" Type="http://schemas.openxmlformats.org/officeDocument/2006/relationships/font" Target="fonts/OpenSansLight-italic.fntdata"/><Relationship Id="rId155" Type="http://schemas.openxmlformats.org/officeDocument/2006/relationships/font" Target="fonts/OpenSansLight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164e5a8858a_0_5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6" name="Google Shape;1116;g164e5a8858a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13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1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1" name="Google Shape;1131;p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1557c48d17b_0_7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0" name="Google Shape;1140;g1557c48d17b_0_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1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8" name="Google Shape;1148;p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13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13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164e5a8858a_0_5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5" name="Google Shape;1165;g164e5a8858a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164e5a8858a_0_5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2" name="Google Shape;1172;g164e5a8858a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164e5a8858a_0_5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2" name="Google Shape;1182;g164e5a8858a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41418e838d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g141418e838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g164e5a8858a_0_6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9" name="Google Shape;1189;g164e5a8858a_0_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g164e5a8858a_0_6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6" name="Google Shape;1196;g164e5a8858a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164e5a8858a_0_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8" name="Google Shape;1208;g164e5a8858a_0_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14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164e5a8858a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g164e5a8858a_0_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164e5a8858a_0_6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7" name="Google Shape;1227;g164e5a8858a_0_6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164e5a8858a_0_6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4" name="Google Shape;1234;g164e5a8858a_0_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g164e5a8858a_0_7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6" name="Google Shape;1256;g164e5a8858a_0_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164e5a8858a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g164e5a8858a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164e5a8858a_0_7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1" name="Google Shape;1271;g164e5a8858a_0_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644fccce94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1644fccce9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164e5a8858a_0_7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0" name="Google Shape;1300;g164e5a8858a_0_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g164e5a8858a_0_8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6" name="Google Shape;1306;g164e5a8858a_0_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164e5a8858a_0_8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g164e5a8858a_0_8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164e5a8858a_0_8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1" name="Google Shape;1321;g164e5a8858a_0_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164e5a8858a_0_8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9" name="Google Shape;1349;g164e5a8858a_0_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g164e5a8858a_0_8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5" name="Google Shape;1355;g164e5a8858a_0_8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164e5a8858a_0_9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1" name="Google Shape;1361;g164e5a8858a_0_9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g164e5a8858a_0_9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g164e5a8858a_0_9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164e5a8858a_0_9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1" name="Google Shape;1391;g164e5a8858a_0_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164e5a8858a_0_9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8" name="Google Shape;1398;g164e5a8858a_0_9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64e5a8858a_0_9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5" name="Google Shape;1405;g164e5a8858a_0_9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g164e5a8858a_0_9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g164e5a8858a_0_9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164e5a8858a_0_9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8" name="Google Shape;1418;g164e5a8858a_0_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164e5a8858a_0_9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4" name="Google Shape;1424;g164e5a8858a_0_9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1681b0e29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g1681b0e29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g1402f58ccf5_0_22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5" name="Google Shape;1435;g1402f58ccf5_0_2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6995d677ec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16995d677e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644fccce94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1644fccce9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644fccce94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1644fccce9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644fccce94_0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1644fccce9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402f58ccf5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1402f58ccf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644fccce94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1644fccce9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644fccce94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g1644fccce9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644fccce94_0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1644fccce9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644fccce94_0_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g1644fccce9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93405008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193405008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644fccce94_0_1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1644fccce94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644fccce94_0_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g1644fccce94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644fccce94_0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g1644fccce94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644fccce94_0_1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g1644fccce9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644fccce94_0_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1644fccce9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644fccce94_0_1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g1644fccce9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6995d677ec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16995d677e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644fccce94_0_1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g1644fccce9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644fccce94_0_1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g1644fccce94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644fccce94_0_1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4" name="Google Shape;424;g1644fccce94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02f58ccf5_0_1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1402f58ccf5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32" name="Google Shape;432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644fccce94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39" name="Google Shape;439;g1644fccce94_0_1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644fccce94_0_1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" name="Google Shape;455;g1644fccce94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644fccce94_0_1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" name="Google Shape;461;g1644fccce94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69" name="Google Shape;469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64e5a885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76" name="Google Shape;476;g164e5a8858a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5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644fccce94_0_2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2" name="Google Shape;492;g1644fccce94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644fccce94_0_2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0" name="Google Shape;500;g1644fccce94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06" name="Google Shape;506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64e5a8858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13" name="Google Shape;513;g164e5a8858a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5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644fccce94_0_2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9" name="Google Shape;529;g1644fccce94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1644fccce94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39" name="Google Shape;539;g1644fccce94_0_2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6" name="Google Shape;546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6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1644fccce94_0_2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1" name="Google Shape;561;g1644fccce94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644fccce94_0_2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9" name="Google Shape;569;g1644fccce94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644fccce94_0_2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8" name="Google Shape;578;g1644fccce94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1418e838d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141418e838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644fccce94_0_2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0" name="Google Shape;590;g1644fccce94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1644fccce94_0_3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9" name="Google Shape;599;g1644fccce94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644fccce94_0_3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1" name="Google Shape;611;g1644fccce94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644fccce94_0_3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0" name="Google Shape;620;g1644fccce94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644fccce94_0_3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3" name="Google Shape;633;g1644fccce94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1644fccce94_0_3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6" name="Google Shape;666;g1644fccce94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1644fccce94_0_4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9" name="Google Shape;699;g1644fccce94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1644fccce94_0_4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2" name="Google Shape;732;g1644fccce94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164e5a8858a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g164e5a8858a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164e5a8858a_0_1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9" name="Google Shape;749;g164e5a8858a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164e5a8858a_0_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2" name="Google Shape;762;g164e5a8858a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164e5a8858a_0_1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4" name="Google Shape;774;g164e5a8858a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164e5a8858a_0_1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6" name="Google Shape;786;g164e5a8858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164e5a8858a_0_1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9" name="Google Shape;799;g164e5a8858a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16995d677ec_0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0" name="Google Shape;810;g16995d677e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8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164e5a8858a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6" name="Google Shape;826;g164e5a8858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164e5a8858a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4" name="Google Shape;834;g164e5a8858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164e5a8858a_0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1" name="Google Shape;841;g164e5a8858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164e5a8858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g164e5a8858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41418e838d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g141418e838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164e5a8858a_0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2" name="Google Shape;852;g164e5a8858a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164e5a8858a_0_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8" name="Google Shape;858;g164e5a8858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164e5a8858a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g164e5a8858a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11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164e5a8858a_0_2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1" name="Google Shape;901;g164e5a8858a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64e5a8858a_0_2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9" name="Google Shape;929;g164e5a8858a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164e5a8858a_0_2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5" name="Google Shape;935;g164e5a8858a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164e5a8858a_0_2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4" name="Google Shape;944;g164e5a8858a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164e5a8858a_0_3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3" name="Google Shape;953;g164e5a8858a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164e5a8858a_0_3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2" name="Google Shape;962;g164e5a8858a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41418e838d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141418e838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164e5a8858a_0_3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1" name="Google Shape;971;g164e5a8858a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164e5a8858a_0_3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0" name="Google Shape;980;g164e5a8858a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164e5a8858a_0_3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9" name="Google Shape;989;g164e5a8858a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164e5a8858a_0_4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6" name="Google Shape;1026;g164e5a8858a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2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164e5a8858a_0_4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1" name="Google Shape;1041;g164e5a8858a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164e5a8858a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g164e5a8858a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12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164e5a8858a_0_4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7" name="Google Shape;1087;g164e5a8858a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64e5a8858a_0_5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5" name="Google Shape;1095;g164e5a8858a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68"/>
          <p:cNvSpPr txBox="1"/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" name="Google Shape;8;p68"/>
          <p:cNvSpPr txBox="1"/>
          <p:nvPr>
            <p:ph idx="1" type="subTitle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" name="Google Shape;9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68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 1">
  <p:cSld name="CUSTOM_2_1_4">
    <p:bg>
      <p:bgPr>
        <a:solidFill>
          <a:srgbClr val="252525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g1402f58ccf5_0_11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5"/>
            <a:ext cx="9144003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g1402f58ccf5_0_11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g1402f58ccf5_0_119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5" name="Google Shape;65;g1402f58ccf5_0_119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"/>
              <a:buNone/>
              <a:defRPr b="0" i="0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3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8" name="Google Shape;68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" name="Google Shape;71;p85"/>
          <p:cNvSpPr txBox="1"/>
          <p:nvPr>
            <p:ph type="title"/>
          </p:nvPr>
        </p:nvSpPr>
        <p:spPr>
          <a:xfrm>
            <a:off x="540000" y="7200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2" name="Google Shape;72;p85"/>
          <p:cNvSpPr txBox="1"/>
          <p:nvPr>
            <p:ph idx="2" type="subTitle"/>
          </p:nvPr>
        </p:nvSpPr>
        <p:spPr>
          <a:xfrm>
            <a:off x="540000" y="118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3" name="Google Shape;73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8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8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8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8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0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" name="Google Shape;13;p70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" name="Google Shape;14;p70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" name="Google Shape;15;p70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" name="Google Shape;16;p70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" name="Google Shape;17;p70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" name="Google Shape;18;p70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" name="Google Shape;19;p70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" name="Google Shape;20;p70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" name="Google Shape;21;p70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" name="Google Shape;22;p70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" name="Google Shape;23;p70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" name="Google Shape;24;p70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" name="Google Shape;25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70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9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1" name="Google Shape;31;p6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 1">
  <p:cSld name="1_Title slide 5_2_1_12_1">
    <p:bg>
      <p:bgPr>
        <a:solidFill>
          <a:schemeClr val="l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402f58ccf5_0_336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4" name="Google Shape;34;g1402f58ccf5_0_3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_2">
    <p:bg>
      <p:bgPr>
        <a:solidFill>
          <a:schemeClr val="lt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g1402f58ccf5_0_6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g1402f58ccf5_0_65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8" name="Google Shape;38;g1402f58ccf5_0_6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g1402f58ccf5_0_652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4" name="Google Shape;44;p75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8" name="Google Shape;48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190613"/>
            <a:ext cx="291601" cy="283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4181575"/>
            <a:ext cx="421655" cy="35999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4"/>
          <p:cNvSpPr txBox="1"/>
          <p:nvPr>
            <p:ph type="title"/>
          </p:nvPr>
        </p:nvSpPr>
        <p:spPr>
          <a:xfrm>
            <a:off x="540000" y="1295695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  <a:defRPr b="0" i="0" sz="3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b="0" i="0" sz="36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4_Заголовок + абзац в 2 столбца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64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b="0" i="0" sz="18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3" name="Google Shape;53;p164"/>
          <p:cNvSpPr txBox="1"/>
          <p:nvPr>
            <p:ph idx="1" type="subTitle"/>
          </p:nvPr>
        </p:nvSpPr>
        <p:spPr>
          <a:xfrm>
            <a:off x="540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64"/>
          <p:cNvSpPr txBox="1"/>
          <p:nvPr>
            <p:ph idx="2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5" name="Google Shape;55;p1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64"/>
          <p:cNvSpPr txBox="1"/>
          <p:nvPr>
            <p:ph idx="3" type="subTitle"/>
          </p:nvPr>
        </p:nvSpPr>
        <p:spPr>
          <a:xfrm>
            <a:off x="4752000" y="1260000"/>
            <a:ext cx="3852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6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65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42.png"/><Relationship Id="rId4" Type="http://schemas.openxmlformats.org/officeDocument/2006/relationships/image" Target="../media/image43.png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42.png"/><Relationship Id="rId4" Type="http://schemas.openxmlformats.org/officeDocument/2006/relationships/image" Target="../media/image43.pn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42.png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5.xml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6.xml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7.xml"/><Relationship Id="rId3" Type="http://schemas.openxmlformats.org/officeDocument/2006/relationships/image" Target="../media/image44.png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8.xml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9.xml"/><Relationship Id="rId3" Type="http://schemas.openxmlformats.org/officeDocument/2006/relationships/image" Target="../media/image4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0.xml"/><Relationship Id="rId3" Type="http://schemas.openxmlformats.org/officeDocument/2006/relationships/image" Target="../media/image47.pn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56.pn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2.xml"/><Relationship Id="rId3" Type="http://schemas.openxmlformats.org/officeDocument/2006/relationships/image" Target="../media/image53.png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3.xml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4.xml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5.xml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6.xml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7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8.xml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9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0.xml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2.xml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3.xml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4.xml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5.xml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6.xml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7.xml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52.png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9.xml"/><Relationship Id="rId3" Type="http://schemas.openxmlformats.org/officeDocument/2006/relationships/image" Target="../media/image5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standards.iso.org/ittf/PubliclyAvailableStandards/index.html" TargetMode="External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0.xml"/><Relationship Id="rId3" Type="http://schemas.openxmlformats.org/officeDocument/2006/relationships/image" Target="../media/image57.png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1.xml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2.xml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3.xml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4.xml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5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4.gif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7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8.png"/><Relationship Id="rId4" Type="http://schemas.openxmlformats.org/officeDocument/2006/relationships/image" Target="../media/image32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5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29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9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29.png"/><Relationship Id="rId4" Type="http://schemas.openxmlformats.org/officeDocument/2006/relationships/image" Target="../media/image25.png"/><Relationship Id="rId5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33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30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35.png"/><Relationship Id="rId4" Type="http://schemas.openxmlformats.org/officeDocument/2006/relationships/image" Target="../media/image34.png"/><Relationship Id="rId5" Type="http://schemas.openxmlformats.org/officeDocument/2006/relationships/image" Target="../media/image36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35.png"/><Relationship Id="rId4" Type="http://schemas.openxmlformats.org/officeDocument/2006/relationships/image" Target="../media/image34.png"/><Relationship Id="rId5" Type="http://schemas.openxmlformats.org/officeDocument/2006/relationships/image" Target="../media/image36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35.png"/><Relationship Id="rId4" Type="http://schemas.openxmlformats.org/officeDocument/2006/relationships/image" Target="../media/image34.png"/><Relationship Id="rId5" Type="http://schemas.openxmlformats.org/officeDocument/2006/relationships/image" Target="../media/image36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3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3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3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3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3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54.png"/><Relationship Id="rId4" Type="http://schemas.openxmlformats.org/officeDocument/2006/relationships/image" Target="../media/image38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41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48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46.pn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40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45.png"/><Relationship Id="rId4" Type="http://schemas.openxmlformats.org/officeDocument/2006/relationships/image" Target="../media/image39.pn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"/>
          <p:cNvSpPr txBox="1"/>
          <p:nvPr>
            <p:ph type="title"/>
          </p:nvPr>
        </p:nvSpPr>
        <p:spPr>
          <a:xfrm>
            <a:off x="540000" y="1733425"/>
            <a:ext cx="3852000" cy="11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</a:pPr>
            <a:r>
              <a:rPr lang="ru-RU"/>
              <a:t>Архитектура ПО</a:t>
            </a:r>
            <a:endParaRPr/>
          </a:p>
        </p:txBody>
      </p:sp>
      <p:sp>
        <p:nvSpPr>
          <p:cNvPr id="88" name="Google Shape;88;p1"/>
          <p:cNvSpPr txBox="1"/>
          <p:nvPr>
            <p:ph idx="1" type="subTitle"/>
          </p:nvPr>
        </p:nvSpPr>
        <p:spPr>
          <a:xfrm>
            <a:off x="540000" y="3174413"/>
            <a:ext cx="3987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ru-RU">
                <a:solidFill>
                  <a:schemeClr val="accent2"/>
                </a:solidFill>
              </a:rPr>
              <a:t>Урок 10</a:t>
            </a:r>
            <a:br>
              <a:rPr lang="ru-RU">
                <a:solidFill>
                  <a:schemeClr val="accent2"/>
                </a:solidFill>
              </a:rPr>
            </a:br>
            <a:r>
              <a:rPr lang="ru-RU">
                <a:solidFill>
                  <a:schemeClr val="lt1"/>
                </a:solidFill>
              </a:rPr>
              <a:t>Паттерны проектирования и структура приложений с пользовательским интерфейсом, сервисами обработки и базой данных</a:t>
            </a:r>
            <a:endParaRPr/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06150" y="925525"/>
            <a:ext cx="3903476" cy="32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"/>
          <p:cNvSpPr txBox="1"/>
          <p:nvPr>
            <p:ph type="title"/>
          </p:nvPr>
        </p:nvSpPr>
        <p:spPr>
          <a:xfrm>
            <a:off x="575825" y="1436252"/>
            <a:ext cx="7724400" cy="227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3600"/>
              <a:buNone/>
            </a:pPr>
            <a:r>
              <a:rPr b="1" lang="ru-RU" sz="1800">
                <a:solidFill>
                  <a:srgbClr val="610AE2"/>
                </a:solidFill>
              </a:rPr>
              <a:t>Техническое задание </a:t>
            </a:r>
            <a:r>
              <a:rPr lang="ru-RU" sz="1800"/>
              <a:t>— это документ, в котором фиксируются требования к проекту информационной системы и исключающий двусмысленное толкование различными исполнителями.</a:t>
            </a:r>
            <a:endParaRPr sz="1800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18" name="Google Shape;1118;g164e5a8858a_0_5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76642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1119" name="Google Shape;1119;g164e5a8858a_0_553"/>
          <p:cNvSpPr txBox="1"/>
          <p:nvPr/>
        </p:nvSpPr>
        <p:spPr>
          <a:xfrm>
            <a:off x="1224799" y="879037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1120" name="Google Shape;1120;g164e5a8858a_0_5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17274" y="766432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1121" name="Google Shape;1121;g164e5a8858a_0_553"/>
          <p:cNvSpPr txBox="1"/>
          <p:nvPr/>
        </p:nvSpPr>
        <p:spPr>
          <a:xfrm>
            <a:off x="5640573" y="879049"/>
            <a:ext cx="26361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22" name="Google Shape;1122;g164e5a8858a_0_553"/>
          <p:cNvSpPr txBox="1"/>
          <p:nvPr/>
        </p:nvSpPr>
        <p:spPr>
          <a:xfrm>
            <a:off x="539999" y="1590450"/>
            <a:ext cx="39903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Повышает автономность микросервисов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Уменьшает связь между командами, разрабатывающими отдельные сервисы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23" name="Google Shape;1123;g164e5a8858a_0_553"/>
          <p:cNvSpPr txBox="1"/>
          <p:nvPr/>
        </p:nvSpPr>
        <p:spPr>
          <a:xfrm>
            <a:off x="4917287" y="1576000"/>
            <a:ext cx="35382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Усложняется обмен данными между сервисами и предоставление транзакционных гарантий ACID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Паттерн не стоит применять в небольших приложениях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131"/>
          <p:cNvSpPr txBox="1"/>
          <p:nvPr>
            <p:ph type="title"/>
          </p:nvPr>
        </p:nvSpPr>
        <p:spPr>
          <a:xfrm>
            <a:off x="1718382" y="1942007"/>
            <a:ext cx="5707200" cy="125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ru-RU">
                <a:solidFill>
                  <a:srgbClr val="610AE2"/>
                </a:solidFill>
              </a:rPr>
              <a:t>Repository </a:t>
            </a:r>
            <a:br>
              <a:rPr b="1" lang="ru-RU">
                <a:solidFill>
                  <a:srgbClr val="610AE2"/>
                </a:solidFill>
              </a:rPr>
            </a:br>
            <a:r>
              <a:rPr lang="ru-RU">
                <a:solidFill>
                  <a:srgbClr val="610AE2"/>
                </a:solidFill>
              </a:rPr>
              <a:t>Репозиторий</a:t>
            </a:r>
            <a:endParaRPr>
              <a:solidFill>
                <a:srgbClr val="610AE2"/>
              </a:solidFill>
            </a:endParaR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132"/>
          <p:cNvSpPr txBox="1"/>
          <p:nvPr>
            <p:ph type="title"/>
          </p:nvPr>
        </p:nvSpPr>
        <p:spPr>
          <a:xfrm>
            <a:off x="540000" y="508010"/>
            <a:ext cx="80640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-RU">
                <a:solidFill>
                  <a:schemeClr val="dk1"/>
                </a:solidFill>
              </a:rPr>
              <a:t>Паттерн: </a:t>
            </a:r>
            <a:r>
              <a:rPr b="1" lang="ru-RU">
                <a:solidFill>
                  <a:srgbClr val="A5A5A5"/>
                </a:solidFill>
              </a:rPr>
              <a:t>Repository (Репозиторий)</a:t>
            </a:r>
            <a:endParaRPr b="1">
              <a:solidFill>
                <a:srgbClr val="A5A5A5"/>
              </a:solidFill>
            </a:endParaRPr>
          </a:p>
        </p:txBody>
      </p:sp>
      <p:sp>
        <p:nvSpPr>
          <p:cNvPr id="1134" name="Google Shape;1134;p132"/>
          <p:cNvSpPr txBox="1"/>
          <p:nvPr/>
        </p:nvSpPr>
        <p:spPr>
          <a:xfrm>
            <a:off x="1564289" y="1123198"/>
            <a:ext cx="723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Repository </a:t>
            </a:r>
            <a:r>
              <a:rPr lang="ru-RU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—</a:t>
            </a:r>
            <a:r>
              <a:rPr b="0" i="0" lang="ru-RU" sz="14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</a:t>
            </a:r>
            <a:r>
              <a:rPr b="0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позволяет абстрагироваться от конкретных подключений к источникам данных, с которыми работает программа.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35" name="Google Shape;1135;p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62149" y="3051181"/>
            <a:ext cx="541972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132"/>
          <p:cNvSpPr txBox="1"/>
          <p:nvPr/>
        </p:nvSpPr>
        <p:spPr>
          <a:xfrm>
            <a:off x="981168" y="2310146"/>
            <a:ext cx="7181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Является промежуточным звеном между классами, непосредственно взаимодействующими с данными, и остальной программой.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37" name="Google Shape;1137;p1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750" y="1016125"/>
            <a:ext cx="773775" cy="82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1557c48d17b_0_785"/>
          <p:cNvSpPr txBox="1"/>
          <p:nvPr>
            <p:ph type="title"/>
          </p:nvPr>
        </p:nvSpPr>
        <p:spPr>
          <a:xfrm>
            <a:off x="540000" y="508010"/>
            <a:ext cx="80640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-RU">
                <a:solidFill>
                  <a:schemeClr val="dk1"/>
                </a:solidFill>
              </a:rPr>
              <a:t>Паттерн: </a:t>
            </a:r>
            <a:r>
              <a:rPr b="1" lang="ru-RU">
                <a:solidFill>
                  <a:srgbClr val="A5A5A5"/>
                </a:solidFill>
              </a:rPr>
              <a:t>Repository (Репозиторий)</a:t>
            </a:r>
            <a:endParaRPr b="1">
              <a:solidFill>
                <a:srgbClr val="A5A5A5"/>
              </a:solidFill>
            </a:endParaRPr>
          </a:p>
        </p:txBody>
      </p:sp>
      <p:sp>
        <p:nvSpPr>
          <p:cNvPr id="1143" name="Google Shape;1143;g1557c48d17b_0_785"/>
          <p:cNvSpPr txBox="1"/>
          <p:nvPr/>
        </p:nvSpPr>
        <p:spPr>
          <a:xfrm>
            <a:off x="1542629" y="1016123"/>
            <a:ext cx="6958200" cy="17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</a:pPr>
            <a:r>
              <a:rPr b="1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Repository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инкапсулирует </a:t>
            </a:r>
            <a:r>
              <a:rPr b="1"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объекты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представленные в хранилище данных и </a:t>
            </a: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операции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производимые над ними, предоставляя более </a:t>
            </a:r>
            <a:r>
              <a:rPr b="1" i="0" lang="ru-RU" sz="1400" u="none" cap="none" strike="noStrike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объектно-ориентированное представление реальных данных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400"/>
              <a:buFont typeface="Arial"/>
              <a:buChar char="●"/>
            </a:pPr>
            <a:r>
              <a:rPr b="1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Repository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также преследует цель достижения полного разделения и односторонней зависимости между уровнями </a:t>
            </a: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области определения </a:t>
            </a:r>
            <a:r>
              <a:rPr b="0" i="0" lang="ru-RU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и </a:t>
            </a:r>
            <a:r>
              <a:rPr b="1" i="0" lang="ru-RU" sz="14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распределения данных</a:t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44" name="Google Shape;1144;g1557c48d17b_0_7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57359" y="3203927"/>
            <a:ext cx="4629274" cy="134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5" name="Google Shape;1145;g1557c48d17b_0_7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750" y="1016125"/>
            <a:ext cx="773775" cy="82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134"/>
          <p:cNvSpPr txBox="1"/>
          <p:nvPr>
            <p:ph type="title"/>
          </p:nvPr>
        </p:nvSpPr>
        <p:spPr>
          <a:xfrm>
            <a:off x="540000" y="508010"/>
            <a:ext cx="80640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-RU">
                <a:solidFill>
                  <a:schemeClr val="dk1"/>
                </a:solidFill>
              </a:rPr>
              <a:t>Паттерн: Repository (Репозиторий)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51" name="Google Shape;1151;p134"/>
          <p:cNvSpPr txBox="1"/>
          <p:nvPr/>
        </p:nvSpPr>
        <p:spPr>
          <a:xfrm>
            <a:off x="1092889" y="1439879"/>
            <a:ext cx="6958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Репозиторий </a:t>
            </a:r>
            <a:r>
              <a:rPr b="0"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– это </a:t>
            </a:r>
            <a:r>
              <a:rPr b="1" i="0" lang="ru-RU" sz="1600" u="none" cap="none" strike="noStrike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фасад</a:t>
            </a:r>
            <a:r>
              <a:rPr b="0"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для доступа к базе данных.</a:t>
            </a:r>
            <a:endParaRPr b="0"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52" name="Google Shape;1152;p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62137" y="2204406"/>
            <a:ext cx="5419725" cy="16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135"/>
          <p:cNvSpPr txBox="1"/>
          <p:nvPr>
            <p:ph type="title"/>
          </p:nvPr>
        </p:nvSpPr>
        <p:spPr>
          <a:xfrm>
            <a:off x="1718382" y="2205290"/>
            <a:ext cx="57072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>
                <a:solidFill>
                  <a:srgbClr val="610AE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Кэширование данных</a:t>
            </a:r>
            <a:endParaRPr>
              <a:solidFill>
                <a:srgbClr val="610AE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136"/>
          <p:cNvSpPr txBox="1"/>
          <p:nvPr/>
        </p:nvSpPr>
        <p:spPr>
          <a:xfrm>
            <a:off x="518100" y="1351197"/>
            <a:ext cx="8107800" cy="244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3600"/>
              <a:buFont typeface="IBM Plex Sans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Кеширование</a:t>
            </a:r>
            <a:r>
              <a:rPr i="0" lang="ru-RU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способ оптимизации работы приложения, при котором повторно запрашиваемый контент сохраняется в быстром хранилище (памяти) и используется для обслуживания последующих запросов.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164e5a8858a_0_562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Кэширование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168" name="Google Shape;1168;g164e5a8858a_0_562"/>
          <p:cNvSpPr txBox="1"/>
          <p:nvPr/>
        </p:nvSpPr>
        <p:spPr>
          <a:xfrm>
            <a:off x="548750" y="1169750"/>
            <a:ext cx="77595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Font typeface="Arial"/>
              <a:buNone/>
            </a:pPr>
            <a:r>
              <a:rPr lang="ru-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Благодаря кэшу, при очередном обращении клиента за одними и теми же данными, с</a:t>
            </a:r>
            <a:r>
              <a:rPr lang="ru-RU" sz="16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ервер может обслуживать запросы быстрее.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69" name="Google Shape;1169;g164e5a8858a_0_562"/>
          <p:cNvPicPr preferRelativeResize="0"/>
          <p:nvPr/>
        </p:nvPicPr>
        <p:blipFill rotWithShape="1">
          <a:blip r:embed="rId3">
            <a:alphaModFix/>
          </a:blip>
          <a:srcRect b="3088" l="0" r="0" t="1890"/>
          <a:stretch/>
        </p:blipFill>
        <p:spPr>
          <a:xfrm>
            <a:off x="2493025" y="2016150"/>
            <a:ext cx="4175450" cy="278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164e5a8858a_0_583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Виды к</a:t>
            </a: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эширования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175" name="Google Shape;1175;g164e5a8858a_0_583"/>
          <p:cNvSpPr/>
          <p:nvPr/>
        </p:nvSpPr>
        <p:spPr>
          <a:xfrm>
            <a:off x="557500" y="1581413"/>
            <a:ext cx="1671000" cy="11568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Кэширование на стороне клиента, прокси-сервере и стороне сервера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76" name="Google Shape;1176;g164e5a8858a_0_583"/>
          <p:cNvSpPr/>
          <p:nvPr/>
        </p:nvSpPr>
        <p:spPr>
          <a:xfrm>
            <a:off x="3745250" y="1581413"/>
            <a:ext cx="1671000" cy="11568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Кэширование при использовании HTTP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77" name="Google Shape;1177;g164e5a8858a_0_583"/>
          <p:cNvSpPr/>
          <p:nvPr/>
        </p:nvSpPr>
        <p:spPr>
          <a:xfrm>
            <a:off x="6933000" y="1581413"/>
            <a:ext cx="1671000" cy="11568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Кэширование для операции записи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78" name="Google Shape;1178;g164e5a8858a_0_583"/>
          <p:cNvSpPr/>
          <p:nvPr/>
        </p:nvSpPr>
        <p:spPr>
          <a:xfrm>
            <a:off x="2228500" y="3021238"/>
            <a:ext cx="1671000" cy="11568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Кэширование для операции записи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79" name="Google Shape;1179;g164e5a8858a_0_583"/>
          <p:cNvSpPr/>
          <p:nvPr/>
        </p:nvSpPr>
        <p:spPr>
          <a:xfrm>
            <a:off x="5416250" y="3021238"/>
            <a:ext cx="1671000" cy="11568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Кэширование для сокрытия источника данных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g164e5a8858a_0_595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можно кэшировать?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185" name="Google Shape;1185;g164e5a8858a_0_595"/>
          <p:cNvSpPr txBox="1"/>
          <p:nvPr/>
        </p:nvSpPr>
        <p:spPr>
          <a:xfrm>
            <a:off x="548750" y="1274100"/>
            <a:ext cx="7931100" cy="30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Запросы в базу данных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Пользовательские сессии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Медленные операции внутри приложения (расчёты, какие-то итоговые данные и т. д.)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Запросы к внешним системам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Данные, которые медленно генерируются и часто запрашиваются: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94468" lvl="6" marL="639366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Результаты запросов к внешним сервисам (RSS, SOAP, REST и т. п.)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94468" lvl="6" marL="639366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Результаты медленных выборок из базы данных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94468" lvl="6" marL="639366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Char char="○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Сгенерированные html блоки либо целые страницы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1186" name="Google Shape;1186;g164e5a8858a_0_5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19748" y="720000"/>
            <a:ext cx="1479999" cy="115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41418e838d_0_60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Примерный состав Технического задания</a:t>
            </a:r>
            <a:endParaRPr b="0"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07" name="Google Shape;207;g141418e838d_0_60"/>
          <p:cNvSpPr txBox="1"/>
          <p:nvPr/>
        </p:nvSpPr>
        <p:spPr>
          <a:xfrm>
            <a:off x="539750" y="1289325"/>
            <a:ext cx="7749300" cy="33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Назначение и цели создания (развития) системы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Термины и определения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Характеристики информационной системы (границы системы)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Обзор системы: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 и модули системы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Характеристики пользователей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Функциональные требования (по каждому модулю):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Требования к входным данным (источник, формат, структура, размерность)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Требования к алгоритмам обработки данных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Требования к выходным данным (источник, формат, структура, размерность)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Временные диаграммы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Интерфейсы пользователя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Интерфейсы взаимодействия с внешними системами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Взаимодействие продукта (с другими продуктами и компонентами)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Ограничения продукта. Допущения и зависимости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64e5a8858a_0_615"/>
          <p:cNvSpPr txBox="1"/>
          <p:nvPr>
            <p:ph type="title"/>
          </p:nvPr>
        </p:nvSpPr>
        <p:spPr>
          <a:xfrm>
            <a:off x="548750" y="720000"/>
            <a:ext cx="8064000" cy="59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Пример распределения кэширования в веб-приложении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descr="diagram_cachingmicrosite" id="1192" name="Google Shape;1192;g164e5a8858a_0_6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748" y="1011319"/>
            <a:ext cx="7406636" cy="164591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93" name="Google Shape;1193;g164e5a8858a_0_615"/>
          <p:cNvGraphicFramePr/>
          <p:nvPr/>
        </p:nvGraphicFramePr>
        <p:xfrm>
          <a:off x="548748" y="2724938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{5B30119D-C900-4623-A39F-3B9E553589C0}</a:tableStyleId>
              </a:tblPr>
              <a:tblGrid>
                <a:gridCol w="955875"/>
                <a:gridCol w="1195625"/>
                <a:gridCol w="1068400"/>
                <a:gridCol w="1679325"/>
                <a:gridCol w="1435375"/>
                <a:gridCol w="1552100"/>
              </a:tblGrid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Уровень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Клиентские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DNS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Интернет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Приложение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База данных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</a:tr>
              <a:tr h="571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Пример использования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Ускорение получения веб-контента от веб-сайтов (браузеры или устройства)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Определение IP-адреса для домена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Ускорение получения веб-контента от серверов веб-приложений Управление веб-сеансами (на стороне сервера)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Повышение производительности приложений и ускорение доступа к данным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Сокращение задержек, связанных с запросами к базе данных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</a:tr>
              <a:tr h="685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Технологии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Управление кэшированием с помощью HTTP-заголовков (браузеры)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Серверы DNS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Управление кэшированием с помощью HTTP-заголовков, CDN, обратные прокси-серверы, веб-ускорители, хранилища пар «ключ – значение»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Хранилища пар «ключ – значение», локальные кэши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Буферы баз данных, хранилища пар «ключ – значение»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</a:tr>
              <a:tr h="571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Примеры Решений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Для браузеров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Amazon Route 53</a:t>
                      </a:r>
                      <a:endParaRPr sz="900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Amazon CloudFront</a:t>
                      </a: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, </a:t>
                      </a:r>
                      <a:r>
                        <a:rPr lang="ru-RU" sz="800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ElastiCache для Redis</a:t>
                      </a: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, </a:t>
                      </a:r>
                      <a:r>
                        <a:rPr lang="ru-RU" sz="800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ElastiCache для Memcached</a:t>
                      </a: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 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Инфраструктуры приложений, </a:t>
                      </a:r>
                      <a:r>
                        <a:rPr lang="ru-RU" sz="800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ElastiCache для Redis</a:t>
                      </a: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, </a:t>
                      </a:r>
                      <a:r>
                        <a:rPr lang="ru-RU" sz="800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ElastiCache для Memcached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ElastiCache для Redis</a:t>
                      </a:r>
                      <a:r>
                        <a:rPr lang="ru-RU" sz="800" u="none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, </a:t>
                      </a:r>
                      <a:r>
                        <a:rPr lang="ru-RU" sz="800" cap="none" strike="noStrike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ElastiCache для Memcached</a:t>
                      </a:r>
                      <a:endParaRPr sz="900" u="none" cap="none" strike="noStrike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57150" marB="57150" marR="57150" marL="571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164e5a8858a_0_621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Иерархия запоминающих устройств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grpSp>
        <p:nvGrpSpPr>
          <p:cNvPr id="1199" name="Google Shape;1199;g164e5a8858a_0_621"/>
          <p:cNvGrpSpPr/>
          <p:nvPr/>
        </p:nvGrpSpPr>
        <p:grpSpPr>
          <a:xfrm>
            <a:off x="642528" y="2012215"/>
            <a:ext cx="7858938" cy="1735021"/>
            <a:chOff x="170767" y="1661842"/>
            <a:chExt cx="8784862" cy="1995195"/>
          </a:xfrm>
        </p:grpSpPr>
        <p:pic>
          <p:nvPicPr>
            <p:cNvPr id="1200" name="Google Shape;1200;g164e5a8858a_0_621"/>
            <p:cNvPicPr preferRelativeResize="0"/>
            <p:nvPr/>
          </p:nvPicPr>
          <p:blipFill rotWithShape="1">
            <a:blip r:embed="rId3">
              <a:alphaModFix/>
            </a:blip>
            <a:srcRect b="0" l="10554" r="16452" t="0"/>
            <a:stretch/>
          </p:blipFill>
          <p:spPr>
            <a:xfrm>
              <a:off x="2175772" y="1661842"/>
              <a:ext cx="3800054" cy="19951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01" name="Google Shape;1201;g164e5a8858a_0_621"/>
            <p:cNvSpPr/>
            <p:nvPr/>
          </p:nvSpPr>
          <p:spPr>
            <a:xfrm>
              <a:off x="170767" y="1791148"/>
              <a:ext cx="1949700" cy="1736700"/>
            </a:xfrm>
            <a:prstGeom prst="triangle">
              <a:avLst>
                <a:gd fmla="val 50000" name="adj"/>
              </a:avLst>
            </a:prstGeom>
            <a:solidFill>
              <a:schemeClr val="accent2"/>
            </a:solidFill>
            <a:ln cap="flat" cmpd="sng" w="25400">
              <a:solidFill>
                <a:srgbClr val="52A8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600" u="none" cap="none" strike="noStrike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Объём</a:t>
              </a:r>
              <a:endParaRPr i="0" sz="7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202" name="Google Shape;1202;g164e5a8858a_0_621"/>
            <p:cNvSpPr/>
            <p:nvPr/>
          </p:nvSpPr>
          <p:spPr>
            <a:xfrm>
              <a:off x="5903297" y="1791148"/>
              <a:ext cx="1949700" cy="1736700"/>
            </a:xfrm>
            <a:prstGeom prst="triangle">
              <a:avLst>
                <a:gd fmla="val 50000" name="adj"/>
              </a:avLst>
            </a:prstGeom>
            <a:solidFill>
              <a:schemeClr val="accent5"/>
            </a:solidFill>
            <a:ln cap="flat" cmpd="sng" w="25400">
              <a:solidFill>
                <a:srgbClr val="B7AB2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u="none" cap="none" strike="noStrike">
                  <a:solidFill>
                    <a:srgbClr val="610AE2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Время доступа</a:t>
              </a:r>
              <a:endParaRPr i="0" sz="725" u="none" cap="none" strike="noStrike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1203" name="Google Shape;1203;g164e5a8858a_0_621"/>
            <p:cNvGrpSpPr/>
            <p:nvPr/>
          </p:nvGrpSpPr>
          <p:grpSpPr>
            <a:xfrm>
              <a:off x="7005813" y="1791092"/>
              <a:ext cx="1949816" cy="1736582"/>
              <a:chOff x="5966784" y="1271249"/>
              <a:chExt cx="3905100" cy="3066000"/>
            </a:xfrm>
          </p:grpSpPr>
          <p:sp>
            <p:nvSpPr>
              <p:cNvPr id="1204" name="Google Shape;1204;g164e5a8858a_0_621"/>
              <p:cNvSpPr/>
              <p:nvPr/>
            </p:nvSpPr>
            <p:spPr>
              <a:xfrm rot="10800000">
                <a:off x="5966784" y="1271249"/>
                <a:ext cx="3905100" cy="3066000"/>
              </a:xfrm>
              <a:prstGeom prst="triangle">
                <a:avLst>
                  <a:gd fmla="val 50000" name="adj"/>
                </a:avLst>
              </a:prstGeom>
              <a:solidFill>
                <a:schemeClr val="accent6"/>
              </a:solidFill>
              <a:ln cap="flat" cmpd="sng" w="25400">
                <a:solidFill>
                  <a:srgbClr val="AFAEA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05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g164e5a8858a_0_621"/>
              <p:cNvSpPr txBox="1"/>
              <p:nvPr/>
            </p:nvSpPr>
            <p:spPr>
              <a:xfrm>
                <a:off x="6851634" y="1650941"/>
                <a:ext cx="2135400" cy="93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0" lang="ru-RU" sz="1200" u="none" cap="none" strike="noStrike">
                    <a:solidFill>
                      <a:srgbClr val="610AE2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Стоимость </a:t>
                </a:r>
                <a:endParaRPr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0" lang="ru-RU" sz="1200" u="none" cap="none" strike="noStrike">
                    <a:solidFill>
                      <a:srgbClr val="610AE2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хранения</a:t>
                </a:r>
                <a:endParaRPr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</p:grpSp>
      </p:grp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164e5a8858a_0_64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</a:pPr>
            <a:r>
              <a:t/>
            </a:r>
            <a:endParaRPr/>
          </a:p>
        </p:txBody>
      </p:sp>
      <p:sp>
        <p:nvSpPr>
          <p:cNvPr id="1211" name="Google Shape;1211;g164e5a8858a_0_645"/>
          <p:cNvSpPr txBox="1"/>
          <p:nvPr/>
        </p:nvSpPr>
        <p:spPr>
          <a:xfrm>
            <a:off x="653160" y="1781124"/>
            <a:ext cx="8047500" cy="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Разница в быстродействии дисков и памяти составляет шесть порядков!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12" name="Google Shape;1212;g164e5a8858a_0_6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8162" y="3987489"/>
            <a:ext cx="7017476" cy="663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14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</a:pPr>
            <a:r>
              <a:t/>
            </a:r>
            <a:endParaRPr/>
          </a:p>
        </p:txBody>
      </p:sp>
      <p:sp>
        <p:nvSpPr>
          <p:cNvPr id="1218" name="Google Shape;1218;p145"/>
          <p:cNvSpPr txBox="1"/>
          <p:nvPr>
            <p:ph type="title"/>
          </p:nvPr>
        </p:nvSpPr>
        <p:spPr>
          <a:xfrm>
            <a:off x="408571" y="2245790"/>
            <a:ext cx="8485200" cy="65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 sz="1800"/>
              <a:t>Сверхбыстрая память (оперативная) — </a:t>
            </a:r>
            <a:r>
              <a:rPr b="1" lang="ru-RU" sz="1800">
                <a:solidFill>
                  <a:srgbClr val="610AE2"/>
                </a:solidFill>
              </a:rPr>
              <a:t>RAM</a:t>
            </a:r>
            <a:r>
              <a:rPr lang="ru-RU" sz="1800"/>
              <a:t> </a:t>
            </a:r>
            <a:endParaRPr sz="1800"/>
          </a:p>
        </p:txBody>
      </p:sp>
      <p:sp>
        <p:nvSpPr>
          <p:cNvPr id="1219" name="Google Shape;1219;p145"/>
          <p:cNvSpPr txBox="1"/>
          <p:nvPr/>
        </p:nvSpPr>
        <p:spPr>
          <a:xfrm>
            <a:off x="1096400" y="3721054"/>
            <a:ext cx="6391200" cy="108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</a:pPr>
            <a:r>
              <a:rPr i="0" lang="ru-RU" sz="1800" u="none" cap="none" strike="noStrike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СУБД – in memory </a:t>
            </a:r>
            <a:endParaRPr i="0" sz="1800" u="none" cap="none" strike="noStrike">
              <a:solidFill>
                <a:srgbClr val="610AE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"/>
              <a:buNone/>
            </a:pPr>
            <a:r>
              <a:rPr i="0" lang="ru-RU" sz="1800" u="none" cap="none" strike="noStrike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(например: Redis)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164e5a8858a_0_653"/>
          <p:cNvSpPr txBox="1"/>
          <p:nvPr>
            <p:ph type="title"/>
          </p:nvPr>
        </p:nvSpPr>
        <p:spPr>
          <a:xfrm>
            <a:off x="1718382" y="1942007"/>
            <a:ext cx="5707200" cy="125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lang="ru-RU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Паттерн кеширования </a:t>
            </a:r>
            <a:br>
              <a:rPr lang="ru-RU"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Cache Aside</a:t>
            </a:r>
            <a:endParaRPr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g164e5a8858a_0_657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Cache Aside (Lazy Loading)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230" name="Google Shape;1230;g164e5a8858a_0_657"/>
          <p:cNvSpPr txBox="1"/>
          <p:nvPr/>
        </p:nvSpPr>
        <p:spPr>
          <a:xfrm>
            <a:off x="548750" y="2091825"/>
            <a:ext cx="7931100" cy="16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такой системе данные лениво загружаются в кэш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Пользователь делает запрос к нашей системе </a:t>
            </a:r>
            <a:r>
              <a:rPr lang="ru-RU">
                <a:solidFill>
                  <a:srgbClr val="333333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→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после этого приложение сначала идёт в кэш: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если данные в нём есть, то возвращает их клиенту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если нет — идёт в базу данных, обновляет кэш и отдаёт пользователю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31" name="Google Shape;1231;g164e5a8858a_0_657"/>
          <p:cNvSpPr txBox="1"/>
          <p:nvPr/>
        </p:nvSpPr>
        <p:spPr>
          <a:xfrm>
            <a:off x="548750" y="1207250"/>
            <a:ext cx="77187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ru-RU" sz="1600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Cache-Aside</a:t>
            </a:r>
            <a:r>
              <a:rPr lang="ru-RU" sz="1600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предназначен для непредсказуемого спроса на данные, когда неизвестно, сколько раз запросят одни и те же данные.</a:t>
            </a:r>
            <a:endParaRPr sz="1600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164e5a8858a_0_672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Cache Aside (Lazy Loading)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237" name="Google Shape;1237;g164e5a8858a_0_672"/>
          <p:cNvSpPr txBox="1"/>
          <p:nvPr/>
        </p:nvSpPr>
        <p:spPr>
          <a:xfrm>
            <a:off x="548749" y="1323075"/>
            <a:ext cx="7718700" cy="10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AutoNum type="arabicPeriod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Определяет, есть ли данные в кэше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AutoNum type="arabicPeriod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Если элемент отсутствует в кэше, читаем запись из хранилища данных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IBM Plex Sans"/>
              <a:buAutoNum type="arabicPeriod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Помещаем копию записи в кэш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238" name="Google Shape;1238;g164e5a8858a_0_672"/>
          <p:cNvGrpSpPr/>
          <p:nvPr/>
        </p:nvGrpSpPr>
        <p:grpSpPr>
          <a:xfrm>
            <a:off x="2325799" y="2519387"/>
            <a:ext cx="4851211" cy="2339020"/>
            <a:chOff x="0" y="0"/>
            <a:chExt cx="4810800" cy="2297436"/>
          </a:xfrm>
        </p:grpSpPr>
        <p:grpSp>
          <p:nvGrpSpPr>
            <p:cNvPr id="1239" name="Google Shape;1239;g164e5a8858a_0_672"/>
            <p:cNvGrpSpPr/>
            <p:nvPr/>
          </p:nvGrpSpPr>
          <p:grpSpPr>
            <a:xfrm>
              <a:off x="0" y="0"/>
              <a:ext cx="4810800" cy="2297436"/>
              <a:chOff x="0" y="0"/>
              <a:chExt cx="4810800" cy="2297436"/>
            </a:xfrm>
          </p:grpSpPr>
          <p:sp>
            <p:nvSpPr>
              <p:cNvPr id="1240" name="Google Shape;1240;g164e5a8858a_0_672"/>
              <p:cNvSpPr/>
              <p:nvPr/>
            </p:nvSpPr>
            <p:spPr>
              <a:xfrm>
                <a:off x="0" y="0"/>
                <a:ext cx="4810800" cy="2283000"/>
              </a:xfrm>
              <a:prstGeom prst="rect">
                <a:avLst/>
              </a:prstGeom>
              <a:solidFill>
                <a:schemeClr val="lt1"/>
              </a:solidFill>
              <a:ln cap="flat" cmpd="sng" w="25400">
                <a:solidFill>
                  <a:schemeClr val="accent1"/>
                </a:solidFill>
                <a:prstDash val="dash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1" name="Google Shape;1241;g164e5a8858a_0_672"/>
              <p:cNvSpPr/>
              <p:nvPr/>
            </p:nvSpPr>
            <p:spPr>
              <a:xfrm>
                <a:off x="2246111" y="79780"/>
                <a:ext cx="820200" cy="810000"/>
              </a:xfrm>
              <a:prstGeom prst="ellipse">
                <a:avLst/>
              </a:prstGeom>
              <a:solidFill>
                <a:schemeClr val="lt1"/>
              </a:solidFill>
              <a:ln cap="flat" cmpd="sng" w="254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0" lang="ru-RU" sz="1200" u="none" cap="none" strike="noStrike">
                    <a:solidFill>
                      <a:schemeClr val="dk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Cache</a:t>
                </a:r>
                <a:endParaRPr i="0" sz="1200" u="none" cap="none" strike="noStrike">
                  <a:solidFill>
                    <a:schemeClr val="dk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1242" name="Google Shape;1242;g164e5a8858a_0_672"/>
              <p:cNvSpPr/>
              <p:nvPr/>
            </p:nvSpPr>
            <p:spPr>
              <a:xfrm>
                <a:off x="177971" y="1356258"/>
                <a:ext cx="1727400" cy="751200"/>
              </a:xfrm>
              <a:prstGeom prst="rect">
                <a:avLst/>
              </a:prstGeom>
              <a:gradFill>
                <a:gsLst>
                  <a:gs pos="0">
                    <a:srgbClr val="FDFAEC"/>
                  </a:gs>
                  <a:gs pos="35000">
                    <a:srgbClr val="FFFCEF"/>
                  </a:gs>
                  <a:gs pos="100000">
                    <a:srgbClr val="FFFFF8"/>
                  </a:gs>
                </a:gsLst>
                <a:lin ang="16200038" scaled="0"/>
              </a:gradFill>
              <a:ln cap="flat" cmpd="sng" w="9525">
                <a:solidFill>
                  <a:srgbClr val="EBE9DD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0" lang="ru-RU" sz="1400" u="none" cap="none" strike="noStrike">
                    <a:solidFill>
                      <a:schemeClr val="dk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Application</a:t>
                </a:r>
                <a:endParaRPr i="0" sz="1400" u="none" cap="none" strike="noStrike">
                  <a:solidFill>
                    <a:schemeClr val="dk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cxnSp>
            <p:nvCxnSpPr>
              <p:cNvPr id="1243" name="Google Shape;1243;g164e5a8858a_0_672"/>
              <p:cNvCxnSpPr/>
              <p:nvPr/>
            </p:nvCxnSpPr>
            <p:spPr>
              <a:xfrm flipH="1" rot="10800000">
                <a:off x="1957676" y="933660"/>
                <a:ext cx="589200" cy="6558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med" w="med" type="triangl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sp>
            <p:nvSpPr>
              <p:cNvPr id="1244" name="Google Shape;1244;g164e5a8858a_0_672"/>
              <p:cNvSpPr txBox="1"/>
              <p:nvPr/>
            </p:nvSpPr>
            <p:spPr>
              <a:xfrm>
                <a:off x="2029578" y="1948236"/>
                <a:ext cx="1389900" cy="349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ru-RU" sz="1000" u="none" cap="none" strike="noStrike">
                    <a:solidFill>
                      <a:srgbClr val="C00000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2. Cache missed? Read from database</a:t>
                </a:r>
                <a:endParaRPr i="0" sz="1800" u="none" cap="none" strike="noStrike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1245" name="Google Shape;1245;g164e5a8858a_0_672"/>
              <p:cNvSpPr txBox="1"/>
              <p:nvPr/>
            </p:nvSpPr>
            <p:spPr>
              <a:xfrm>
                <a:off x="160809" y="671376"/>
                <a:ext cx="1689900" cy="26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ru-RU" sz="1200" u="none" cap="none" strike="noStrike">
                    <a:solidFill>
                      <a:srgbClr val="538135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1. READ from cache</a:t>
                </a:r>
                <a:endParaRPr i="0" sz="1200" u="none" cap="none" strike="noStrike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grpSp>
            <p:nvGrpSpPr>
              <p:cNvPr id="1246" name="Google Shape;1246;g164e5a8858a_0_672"/>
              <p:cNvGrpSpPr/>
              <p:nvPr/>
            </p:nvGrpSpPr>
            <p:grpSpPr>
              <a:xfrm>
                <a:off x="3676011" y="1362395"/>
                <a:ext cx="668700" cy="741962"/>
                <a:chOff x="0" y="0"/>
                <a:chExt cx="668700" cy="741962"/>
              </a:xfrm>
            </p:grpSpPr>
            <p:sp>
              <p:nvSpPr>
                <p:cNvPr id="1247" name="Google Shape;1247;g164e5a8858a_0_672"/>
                <p:cNvSpPr/>
                <p:nvPr/>
              </p:nvSpPr>
              <p:spPr>
                <a:xfrm>
                  <a:off x="0" y="392762"/>
                  <a:ext cx="668700" cy="349200"/>
                </a:xfrm>
                <a:prstGeom prst="can">
                  <a:avLst>
                    <a:gd fmla="val 49601" name="adj"/>
                  </a:avLst>
                </a:prstGeom>
                <a:solidFill>
                  <a:schemeClr val="accent1"/>
                </a:solidFill>
                <a:ln cap="flat" cmpd="sng" w="25400">
                  <a:solidFill>
                    <a:srgbClr val="6633B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48" name="Google Shape;1248;g164e5a8858a_0_672"/>
                <p:cNvSpPr/>
                <p:nvPr/>
              </p:nvSpPr>
              <p:spPr>
                <a:xfrm>
                  <a:off x="0" y="196381"/>
                  <a:ext cx="668700" cy="349200"/>
                </a:xfrm>
                <a:prstGeom prst="can">
                  <a:avLst>
                    <a:gd fmla="val 49601" name="adj"/>
                  </a:avLst>
                </a:prstGeom>
                <a:solidFill>
                  <a:schemeClr val="accent1"/>
                </a:solidFill>
                <a:ln cap="flat" cmpd="sng" w="25400">
                  <a:solidFill>
                    <a:srgbClr val="6633B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49" name="Google Shape;1249;g164e5a8858a_0_672"/>
                <p:cNvSpPr/>
                <p:nvPr/>
              </p:nvSpPr>
              <p:spPr>
                <a:xfrm>
                  <a:off x="0" y="0"/>
                  <a:ext cx="668700" cy="349200"/>
                </a:xfrm>
                <a:prstGeom prst="can">
                  <a:avLst>
                    <a:gd fmla="val 49601" name="adj"/>
                  </a:avLst>
                </a:prstGeom>
                <a:solidFill>
                  <a:schemeClr val="accent1"/>
                </a:solidFill>
                <a:ln cap="flat" cmpd="sng" w="25400">
                  <a:solidFill>
                    <a:srgbClr val="6633B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cxnSp>
            <p:nvCxnSpPr>
              <p:cNvPr id="1250" name="Google Shape;1250;g164e5a8858a_0_672"/>
              <p:cNvCxnSpPr/>
              <p:nvPr/>
            </p:nvCxnSpPr>
            <p:spPr>
              <a:xfrm rot="10800000">
                <a:off x="1958503" y="1904574"/>
                <a:ext cx="15588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med" w="med" type="triangl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sp>
            <p:nvSpPr>
              <p:cNvPr id="1251" name="Google Shape;1251;g164e5a8858a_0_672"/>
              <p:cNvSpPr txBox="1"/>
              <p:nvPr/>
            </p:nvSpPr>
            <p:spPr>
              <a:xfrm>
                <a:off x="2339877" y="1287080"/>
                <a:ext cx="1245300" cy="22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-135255" lvl="0" marL="135255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ru-RU" sz="1100" u="none" cap="none" strike="noStrike">
                    <a:solidFill>
                      <a:srgbClr val="C00000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3. Write to cache</a:t>
                </a:r>
                <a:endParaRPr i="0" sz="2400" u="none" cap="none" strike="noStrike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1252" name="Google Shape;1252;g164e5a8858a_0_672"/>
              <p:cNvSpPr txBox="1"/>
              <p:nvPr/>
            </p:nvSpPr>
            <p:spPr>
              <a:xfrm>
                <a:off x="3845495" y="1069503"/>
                <a:ext cx="384900" cy="25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635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0" lang="ru-RU" sz="1100" u="none" cap="none" strike="noStrike">
                    <a:solidFill>
                      <a:srgbClr val="000000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DB</a:t>
                </a:r>
                <a:endParaRPr i="0" sz="1200" u="none" cap="none" strike="noStrike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</p:grpSp>
        <p:cxnSp>
          <p:nvCxnSpPr>
            <p:cNvPr id="1253" name="Google Shape;1253;g164e5a8858a_0_672"/>
            <p:cNvCxnSpPr/>
            <p:nvPr/>
          </p:nvCxnSpPr>
          <p:spPr>
            <a:xfrm flipH="1">
              <a:off x="1596545" y="613691"/>
              <a:ext cx="652500" cy="693600"/>
            </a:xfrm>
            <a:prstGeom prst="straightConnector1">
              <a:avLst/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med" w="med" type="triangl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</p:grp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58" name="Google Shape;1258;g164e5a8858a_0_7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76642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1259" name="Google Shape;1259;g164e5a8858a_0_701"/>
          <p:cNvSpPr txBox="1"/>
          <p:nvPr/>
        </p:nvSpPr>
        <p:spPr>
          <a:xfrm>
            <a:off x="1224799" y="879037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1260" name="Google Shape;1260;g164e5a8858a_0_70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17274" y="766432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1261" name="Google Shape;1261;g164e5a8858a_0_701"/>
          <p:cNvSpPr txBox="1"/>
          <p:nvPr/>
        </p:nvSpPr>
        <p:spPr>
          <a:xfrm>
            <a:off x="5640573" y="879049"/>
            <a:ext cx="26361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62" name="Google Shape;1262;g164e5a8858a_0_701"/>
          <p:cNvSpPr txBox="1"/>
          <p:nvPr/>
        </p:nvSpPr>
        <p:spPr>
          <a:xfrm>
            <a:off x="539999" y="1590450"/>
            <a:ext cx="3990300" cy="13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Отлично подходит для тяжелых операций чтения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Обычно система устойчива к отказу кэша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Возможно использовать разные структуры данных для кэша и базы данных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63" name="Google Shape;1263;g164e5a8858a_0_701"/>
          <p:cNvSpPr txBox="1"/>
          <p:nvPr/>
        </p:nvSpPr>
        <p:spPr>
          <a:xfrm>
            <a:off x="4917287" y="1576000"/>
            <a:ext cx="35382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Из-за того что запись идёт напрямую в базу данных, данные в кэше могут стать не консистентными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g164e5a8858a_0_710"/>
          <p:cNvSpPr txBox="1"/>
          <p:nvPr>
            <p:ph type="title"/>
          </p:nvPr>
        </p:nvSpPr>
        <p:spPr>
          <a:xfrm>
            <a:off x="166300" y="872300"/>
            <a:ext cx="8742900" cy="34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b="1" lang="ru-RU" sz="2800">
                <a:solidFill>
                  <a:schemeClr val="accent1"/>
                </a:solidFill>
              </a:rPr>
              <a:t>CQRS</a:t>
            </a:r>
            <a:r>
              <a:rPr lang="ru-RU" sz="2800">
                <a:solidFill>
                  <a:schemeClr val="accent1"/>
                </a:solidFill>
              </a:rPr>
              <a:t> (</a:t>
            </a:r>
            <a:r>
              <a:rPr b="1" lang="ru-RU" sz="2800">
                <a:solidFill>
                  <a:schemeClr val="accent1"/>
                </a:solidFill>
              </a:rPr>
              <a:t>Command</a:t>
            </a:r>
            <a:r>
              <a:rPr lang="ru-RU" sz="2800">
                <a:solidFill>
                  <a:schemeClr val="accent1"/>
                </a:solidFill>
              </a:rPr>
              <a:t> </a:t>
            </a:r>
            <a:r>
              <a:rPr b="1" lang="ru-RU" sz="2800">
                <a:solidFill>
                  <a:schemeClr val="accent1"/>
                </a:solidFill>
              </a:rPr>
              <a:t>Query</a:t>
            </a:r>
            <a:r>
              <a:rPr lang="ru-RU" sz="2800">
                <a:solidFill>
                  <a:schemeClr val="accent1"/>
                </a:solidFill>
              </a:rPr>
              <a:t> </a:t>
            </a:r>
            <a:r>
              <a:rPr b="1" lang="ru-RU" sz="2800">
                <a:solidFill>
                  <a:schemeClr val="accent1"/>
                </a:solidFill>
              </a:rPr>
              <a:t>Responsibility</a:t>
            </a:r>
            <a:r>
              <a:rPr lang="ru-RU" sz="2800">
                <a:solidFill>
                  <a:schemeClr val="accent1"/>
                </a:solidFill>
              </a:rPr>
              <a:t> </a:t>
            </a:r>
            <a:r>
              <a:rPr b="1" lang="ru-RU" sz="2800">
                <a:solidFill>
                  <a:schemeClr val="accent1"/>
                </a:solidFill>
              </a:rPr>
              <a:t>Segregation)</a:t>
            </a:r>
            <a:br>
              <a:rPr b="1" lang="ru-RU" sz="2800">
                <a:solidFill>
                  <a:schemeClr val="accent1"/>
                </a:solidFill>
              </a:rPr>
            </a:br>
            <a:r>
              <a:rPr lang="ru-RU" sz="2800">
                <a:solidFill>
                  <a:schemeClr val="accent1"/>
                </a:solidFill>
              </a:rPr>
              <a:t> Разделение ответственности запросов и команд на обработку данных </a:t>
            </a:r>
            <a:endParaRPr sz="2800">
              <a:solidFill>
                <a:schemeClr val="accen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164e5a8858a_0_781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CQRS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274" name="Google Shape;1274;g164e5a8858a_0_781"/>
          <p:cNvSpPr txBox="1"/>
          <p:nvPr/>
        </p:nvSpPr>
        <p:spPr>
          <a:xfrm>
            <a:off x="548750" y="1892550"/>
            <a:ext cx="77349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66675" marR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Основан на </a:t>
            </a:r>
            <a:r>
              <a:rPr b="1"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принципе разделения 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операций чтения (запрос) и записи/обновления (команда) в хранилище данных.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75" name="Google Shape;1275;g164e5a8858a_0_781"/>
          <p:cNvSpPr txBox="1"/>
          <p:nvPr/>
        </p:nvSpPr>
        <p:spPr>
          <a:xfrm>
            <a:off x="1325296" y="1147375"/>
            <a:ext cx="6771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CQRS</a:t>
            </a:r>
            <a:r>
              <a:rPr i="0" lang="ru-RU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стиль архитектуры, в котором операции чтения отделены от операций записи.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276" name="Google Shape;1276;g164e5a8858a_0_781"/>
          <p:cNvGrpSpPr/>
          <p:nvPr/>
        </p:nvGrpSpPr>
        <p:grpSpPr>
          <a:xfrm>
            <a:off x="1285166" y="2490357"/>
            <a:ext cx="1363200" cy="2577859"/>
            <a:chOff x="1429666" y="2213832"/>
            <a:chExt cx="1363200" cy="2577859"/>
          </a:xfrm>
        </p:grpSpPr>
        <p:grpSp>
          <p:nvGrpSpPr>
            <p:cNvPr id="1277" name="Google Shape;1277;g164e5a8858a_0_781"/>
            <p:cNvGrpSpPr/>
            <p:nvPr/>
          </p:nvGrpSpPr>
          <p:grpSpPr>
            <a:xfrm>
              <a:off x="1429666" y="2571750"/>
              <a:ext cx="1363200" cy="2219941"/>
              <a:chOff x="332885" y="2524606"/>
              <a:chExt cx="1363200" cy="2219941"/>
            </a:xfrm>
          </p:grpSpPr>
          <p:sp>
            <p:nvSpPr>
              <p:cNvPr id="1278" name="Google Shape;1278;g164e5a8858a_0_781"/>
              <p:cNvSpPr/>
              <p:nvPr/>
            </p:nvSpPr>
            <p:spPr>
              <a:xfrm>
                <a:off x="681738" y="3583847"/>
                <a:ext cx="665400" cy="1160700"/>
              </a:xfrm>
              <a:prstGeom prst="can">
                <a:avLst>
                  <a:gd fmla="val 25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rgbClr val="6633B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6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DB 1</a:t>
                </a:r>
                <a:endParaRPr b="0" i="0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g164e5a8858a_0_781"/>
              <p:cNvSpPr/>
              <p:nvPr/>
            </p:nvSpPr>
            <p:spPr>
              <a:xfrm>
                <a:off x="332885" y="2524606"/>
                <a:ext cx="1363200" cy="305700"/>
              </a:xfrm>
              <a:prstGeom prst="rect">
                <a:avLst/>
              </a:prstGeom>
              <a:solidFill>
                <a:schemeClr val="accent1"/>
              </a:solidFill>
              <a:ln cap="flat" cmpd="sng" w="25400">
                <a:solidFill>
                  <a:srgbClr val="6633B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1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Сервис A</a:t>
                </a:r>
                <a:endParaRPr b="0" i="0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280" name="Google Shape;1280;g164e5a8858a_0_781"/>
              <p:cNvCxnSpPr>
                <a:stCxn id="1279" idx="2"/>
                <a:endCxn id="1278" idx="1"/>
              </p:cNvCxnSpPr>
              <p:nvPr/>
            </p:nvCxnSpPr>
            <p:spPr>
              <a:xfrm>
                <a:off x="1014485" y="2830306"/>
                <a:ext cx="0" cy="753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3FF4"/>
                </a:solidFill>
                <a:prstDash val="solid"/>
                <a:round/>
                <a:headEnd len="med" w="med" type="stealth"/>
                <a:tailEnd len="med" w="med" type="stealth"/>
              </a:ln>
            </p:spPr>
          </p:cxnSp>
          <p:sp>
            <p:nvSpPr>
              <p:cNvPr id="1281" name="Google Shape;1281;g164e5a8858a_0_781"/>
              <p:cNvSpPr txBox="1"/>
              <p:nvPr/>
            </p:nvSpPr>
            <p:spPr>
              <a:xfrm>
                <a:off x="555863" y="3053179"/>
                <a:ext cx="10695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400" u="none" cap="none" strike="noStrike">
                    <a:solidFill>
                      <a:srgbClr val="610AE2"/>
                    </a:solidFill>
                    <a:latin typeface="Arial"/>
                    <a:ea typeface="Arial"/>
                    <a:cs typeface="Arial"/>
                    <a:sym typeface="Arial"/>
                  </a:rPr>
                  <a:t>read write</a:t>
                </a:r>
                <a:endParaRPr b="0" i="0" sz="1400" u="none" cap="none" strike="noStrike">
                  <a:solidFill>
                    <a:srgbClr val="610AE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82" name="Google Shape;1282;g164e5a8858a_0_781"/>
            <p:cNvSpPr txBox="1"/>
            <p:nvPr/>
          </p:nvSpPr>
          <p:spPr>
            <a:xfrm>
              <a:off x="1652654" y="2213832"/>
              <a:ext cx="917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Одна БД</a:t>
              </a:r>
              <a:endParaRPr/>
            </a:p>
          </p:txBody>
        </p:sp>
      </p:grpSp>
      <p:grpSp>
        <p:nvGrpSpPr>
          <p:cNvPr id="1283" name="Google Shape;1283;g164e5a8858a_0_781"/>
          <p:cNvGrpSpPr/>
          <p:nvPr/>
        </p:nvGrpSpPr>
        <p:grpSpPr>
          <a:xfrm>
            <a:off x="4209349" y="2445782"/>
            <a:ext cx="4008297" cy="2608767"/>
            <a:chOff x="4353849" y="2169257"/>
            <a:chExt cx="4008297" cy="2608767"/>
          </a:xfrm>
        </p:grpSpPr>
        <p:grpSp>
          <p:nvGrpSpPr>
            <p:cNvPr id="1284" name="Google Shape;1284;g164e5a8858a_0_781"/>
            <p:cNvGrpSpPr/>
            <p:nvPr/>
          </p:nvGrpSpPr>
          <p:grpSpPr>
            <a:xfrm>
              <a:off x="4353849" y="2602631"/>
              <a:ext cx="4008297" cy="2175393"/>
              <a:chOff x="1219895" y="2449813"/>
              <a:chExt cx="4008297" cy="2175393"/>
            </a:xfrm>
          </p:grpSpPr>
          <p:grpSp>
            <p:nvGrpSpPr>
              <p:cNvPr id="1285" name="Google Shape;1285;g164e5a8858a_0_781"/>
              <p:cNvGrpSpPr/>
              <p:nvPr/>
            </p:nvGrpSpPr>
            <p:grpSpPr>
              <a:xfrm>
                <a:off x="2089390" y="2449813"/>
                <a:ext cx="2518837" cy="2175393"/>
                <a:chOff x="5554751" y="3303722"/>
                <a:chExt cx="3358449" cy="2900524"/>
              </a:xfrm>
            </p:grpSpPr>
            <p:grpSp>
              <p:nvGrpSpPr>
                <p:cNvPr id="1286" name="Google Shape;1286;g164e5a8858a_0_781"/>
                <p:cNvGrpSpPr/>
                <p:nvPr/>
              </p:nvGrpSpPr>
              <p:grpSpPr>
                <a:xfrm>
                  <a:off x="5554751" y="3303722"/>
                  <a:ext cx="3310200" cy="2900524"/>
                  <a:chOff x="2981270" y="3305446"/>
                  <a:chExt cx="3310200" cy="2900524"/>
                </a:xfrm>
              </p:grpSpPr>
              <p:sp>
                <p:nvSpPr>
                  <p:cNvPr id="1287" name="Google Shape;1287;g164e5a8858a_0_781"/>
                  <p:cNvSpPr/>
                  <p:nvPr/>
                </p:nvSpPr>
                <p:spPr>
                  <a:xfrm>
                    <a:off x="2981270" y="4658570"/>
                    <a:ext cx="887400" cy="1547400"/>
                  </a:xfrm>
                  <a:prstGeom prst="can">
                    <a:avLst>
                      <a:gd fmla="val 25000" name="adj"/>
                    </a:avLst>
                  </a:prstGeom>
                  <a:solidFill>
                    <a:schemeClr val="accent3"/>
                  </a:solidFill>
                  <a:ln cap="flat" cmpd="sng" w="25400">
                    <a:solidFill>
                      <a:srgbClr val="B786BA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b="0" i="0" lang="ru-RU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DB 2</a:t>
                    </a:r>
                    <a:endParaRPr b="0" i="0" sz="1600" u="none" cap="none" strike="noStrik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88" name="Google Shape;1288;g164e5a8858a_0_781"/>
                  <p:cNvSpPr/>
                  <p:nvPr/>
                </p:nvSpPr>
                <p:spPr>
                  <a:xfrm>
                    <a:off x="2981270" y="3305446"/>
                    <a:ext cx="3310200" cy="407400"/>
                  </a:xfrm>
                  <a:prstGeom prst="rect">
                    <a:avLst/>
                  </a:prstGeom>
                  <a:solidFill>
                    <a:schemeClr val="accent3"/>
                  </a:solidFill>
                  <a:ln cap="flat" cmpd="sng" w="25400">
                    <a:solidFill>
                      <a:srgbClr val="B786BA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b="0" i="0" lang="ru-RU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Сервис B</a:t>
                    </a:r>
                    <a:endParaRPr b="0" i="0" sz="1100" u="none" cap="none" strike="noStrik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cxnSp>
                <p:nvCxnSpPr>
                  <p:cNvPr id="1289" name="Google Shape;1289;g164e5a8858a_0_781"/>
                  <p:cNvCxnSpPr>
                    <a:endCxn id="1287" idx="1"/>
                  </p:cNvCxnSpPr>
                  <p:nvPr/>
                </p:nvCxnSpPr>
                <p:spPr>
                  <a:xfrm>
                    <a:off x="3424970" y="3710270"/>
                    <a:ext cx="0" cy="9483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3FF4"/>
                    </a:solidFill>
                    <a:prstDash val="solid"/>
                    <a:round/>
                    <a:headEnd len="sm" w="sm" type="none"/>
                    <a:tailEnd len="med" w="med" type="stealth"/>
                  </a:ln>
                </p:spPr>
              </p:cxnSp>
            </p:grpSp>
            <p:grpSp>
              <p:nvGrpSpPr>
                <p:cNvPr id="1290" name="Google Shape;1290;g164e5a8858a_0_781"/>
                <p:cNvGrpSpPr/>
                <p:nvPr/>
              </p:nvGrpSpPr>
              <p:grpSpPr>
                <a:xfrm>
                  <a:off x="8025800" y="3708546"/>
                  <a:ext cx="887400" cy="2495700"/>
                  <a:chOff x="2981270" y="3710270"/>
                  <a:chExt cx="887400" cy="2495700"/>
                </a:xfrm>
              </p:grpSpPr>
              <p:sp>
                <p:nvSpPr>
                  <p:cNvPr id="1291" name="Google Shape;1291;g164e5a8858a_0_781"/>
                  <p:cNvSpPr/>
                  <p:nvPr/>
                </p:nvSpPr>
                <p:spPr>
                  <a:xfrm>
                    <a:off x="2981270" y="4658570"/>
                    <a:ext cx="887400" cy="1547400"/>
                  </a:xfrm>
                  <a:prstGeom prst="can">
                    <a:avLst>
                      <a:gd fmla="val 25000" name="adj"/>
                    </a:avLst>
                  </a:prstGeom>
                  <a:solidFill>
                    <a:schemeClr val="accent2"/>
                  </a:solidFill>
                  <a:ln cap="flat" cmpd="sng" w="25400">
                    <a:solidFill>
                      <a:srgbClr val="52A85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b="0" i="0" lang="ru-RU" sz="1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DB </a:t>
                    </a:r>
                    <a:r>
                      <a:rPr b="0" i="0" lang="ru-RU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2r</a:t>
                    </a:r>
                    <a:endParaRPr b="0" i="0" sz="1600" u="none" cap="none" strike="noStrik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cxnSp>
                <p:nvCxnSpPr>
                  <p:cNvPr id="1292" name="Google Shape;1292;g164e5a8858a_0_781"/>
                  <p:cNvCxnSpPr>
                    <a:endCxn id="1291" idx="1"/>
                  </p:cNvCxnSpPr>
                  <p:nvPr/>
                </p:nvCxnSpPr>
                <p:spPr>
                  <a:xfrm>
                    <a:off x="3424970" y="3710270"/>
                    <a:ext cx="0" cy="9483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3FF4"/>
                    </a:solidFill>
                    <a:prstDash val="solid"/>
                    <a:round/>
                    <a:headEnd len="med" w="med" type="stealth"/>
                    <a:tailEnd len="sm" w="sm" type="none"/>
                  </a:ln>
                </p:spPr>
              </p:cxnSp>
            </p:grpSp>
            <p:cxnSp>
              <p:nvCxnSpPr>
                <p:cNvPr id="1293" name="Google Shape;1293;g164e5a8858a_0_781"/>
                <p:cNvCxnSpPr>
                  <a:stCxn id="1287" idx="4"/>
                  <a:endCxn id="1291" idx="2"/>
                </p:cNvCxnSpPr>
                <p:nvPr/>
              </p:nvCxnSpPr>
              <p:spPr>
                <a:xfrm>
                  <a:off x="6442151" y="5430546"/>
                  <a:ext cx="1583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3FF4"/>
                  </a:solidFill>
                  <a:prstDash val="solid"/>
                  <a:round/>
                  <a:headEnd len="sm" w="sm" type="none"/>
                  <a:tailEnd len="med" w="med" type="stealth"/>
                </a:ln>
              </p:spPr>
            </p:cxnSp>
          </p:grpSp>
          <p:sp>
            <p:nvSpPr>
              <p:cNvPr id="1294" name="Google Shape;1294;g164e5a8858a_0_781"/>
              <p:cNvSpPr txBox="1"/>
              <p:nvPr/>
            </p:nvSpPr>
            <p:spPr>
              <a:xfrm>
                <a:off x="1219895" y="2881956"/>
                <a:ext cx="1258800" cy="43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100" u="none" cap="none" strike="noStrike">
                    <a:solidFill>
                      <a:srgbClr val="D200DB"/>
                    </a:solidFill>
                    <a:latin typeface="Arial"/>
                    <a:ea typeface="Arial"/>
                    <a:cs typeface="Arial"/>
                    <a:sym typeface="Arial"/>
                  </a:rPr>
                  <a:t>Command Model</a:t>
                </a:r>
                <a:endParaRPr/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100" u="none" cap="none" strike="noStrike">
                    <a:solidFill>
                      <a:srgbClr val="610AE2"/>
                    </a:solidFill>
                    <a:latin typeface="Arial"/>
                    <a:ea typeface="Arial"/>
                    <a:cs typeface="Arial"/>
                    <a:sym typeface="Arial"/>
                  </a:rPr>
                  <a:t>write</a:t>
                </a:r>
                <a:endParaRPr b="0" i="0" sz="1100" u="none" cap="none" strike="noStrike">
                  <a:solidFill>
                    <a:srgbClr val="610AE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" name="Google Shape;1295;g164e5a8858a_0_781"/>
              <p:cNvSpPr txBox="1"/>
              <p:nvPr/>
            </p:nvSpPr>
            <p:spPr>
              <a:xfrm>
                <a:off x="3023606" y="3720537"/>
                <a:ext cx="7617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400" u="none" cap="none" strike="noStrike">
                    <a:solidFill>
                      <a:srgbClr val="D200DB"/>
                    </a:solidFill>
                    <a:latin typeface="Arial"/>
                    <a:ea typeface="Arial"/>
                    <a:cs typeface="Arial"/>
                    <a:sym typeface="Arial"/>
                  </a:rPr>
                  <a:t>Update</a:t>
                </a:r>
                <a:endParaRPr b="0" i="0" sz="1400" u="none" cap="none" strike="noStrike">
                  <a:solidFill>
                    <a:srgbClr val="D200DB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" name="Google Shape;1296;g164e5a8858a_0_781"/>
              <p:cNvSpPr txBox="1"/>
              <p:nvPr/>
            </p:nvSpPr>
            <p:spPr>
              <a:xfrm>
                <a:off x="4237292" y="2891880"/>
                <a:ext cx="990900" cy="43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100" u="none" cap="none" strike="noStrike">
                    <a:solidFill>
                      <a:srgbClr val="D200DB"/>
                    </a:solidFill>
                    <a:latin typeface="Arial"/>
                    <a:ea typeface="Arial"/>
                    <a:cs typeface="Arial"/>
                    <a:sym typeface="Arial"/>
                  </a:rPr>
                  <a:t>Query Model</a:t>
                </a:r>
                <a:endParaRPr/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100" u="none" cap="none" strike="noStrike">
                    <a:solidFill>
                      <a:srgbClr val="610AE2"/>
                    </a:solidFill>
                    <a:latin typeface="Arial"/>
                    <a:ea typeface="Arial"/>
                    <a:cs typeface="Arial"/>
                    <a:sym typeface="Arial"/>
                  </a:rPr>
                  <a:t>read</a:t>
                </a:r>
                <a:endParaRPr b="0" i="0" sz="1100" u="none" cap="none" strike="noStrike">
                  <a:solidFill>
                    <a:srgbClr val="610AE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97" name="Google Shape;1297;g164e5a8858a_0_781"/>
            <p:cNvSpPr txBox="1"/>
            <p:nvPr/>
          </p:nvSpPr>
          <p:spPr>
            <a:xfrm>
              <a:off x="6186413" y="2169257"/>
              <a:ext cx="704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CQRS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644fccce94_0_2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Примерный состав Технического задания</a:t>
            </a:r>
            <a:endParaRPr b="0"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13" name="Google Shape;213;g1644fccce94_0_2"/>
          <p:cNvSpPr txBox="1"/>
          <p:nvPr/>
        </p:nvSpPr>
        <p:spPr>
          <a:xfrm>
            <a:off x="539750" y="1289325"/>
            <a:ext cx="8064000" cy="22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 startAt="8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Системные требования (оборудование, операционные системы)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 startAt="8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Требования к производительности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 startAt="8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Нефункциональные требования (надёжность, доступность, безопасность, управление информацией, обновления и пр.)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 startAt="8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Порядок контроля и приёмки информационной системы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 startAt="8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Методы проверки и приёмки. Виды, состав, объём и методы испытаний информационной системы и её составных частей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 startAt="8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Требования к составу и содержанию работ по подготовке информационной системы к вводу в эксплуатацию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 startAt="8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Требования к документации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164e5a8858a_0_714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CQRS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303" name="Google Shape;1303;g164e5a8858a_0_714"/>
          <p:cNvSpPr txBox="1"/>
          <p:nvPr/>
        </p:nvSpPr>
        <p:spPr>
          <a:xfrm>
            <a:off x="548750" y="1226575"/>
            <a:ext cx="7759500" cy="26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CQRS лучше всего подходит для 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информационно ёмких приложений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таких как системы управления БД SQL или NoSQL, а также для 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микросервисных архитектур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с большими объёмами данных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CQRS оптимален 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приложений, сохраняющих состояния,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поскольку разделение записывающих и считывающих компонентов помогает в работе с неизменяемыми состояниями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следует использовать этот шаблон, когда вы создаёте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обычное приложение CRUD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в котором не ожидается огромного количества одновременных операций чтения и записи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7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08" name="Google Shape;1308;g164e5a8858a_0_8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76642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1309" name="Google Shape;1309;g164e5a8858a_0_811"/>
          <p:cNvSpPr txBox="1"/>
          <p:nvPr/>
        </p:nvSpPr>
        <p:spPr>
          <a:xfrm>
            <a:off x="1224799" y="879037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1310" name="Google Shape;1310;g164e5a8858a_0_8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17274" y="766432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1311" name="Google Shape;1311;g164e5a8858a_0_811"/>
          <p:cNvSpPr txBox="1"/>
          <p:nvPr/>
        </p:nvSpPr>
        <p:spPr>
          <a:xfrm>
            <a:off x="5640573" y="879049"/>
            <a:ext cx="26361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12" name="Google Shape;1312;g164e5a8858a_0_811"/>
          <p:cNvSpPr txBox="1"/>
          <p:nvPr/>
        </p:nvSpPr>
        <p:spPr>
          <a:xfrm>
            <a:off x="539999" y="1590450"/>
            <a:ext cx="3990300" cy="27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Уменьшает сложность системы посредством делегирования задач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Обеспечивает чёткое разделение между бизнес-логикой и валидацией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Помогает классифицировать процессы по выполняемой работе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Уменьшает число непредвиденных изменений общих данных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Уменьшает число сущностей, имеющих доступ к данным с правом изменения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13" name="Google Shape;1313;g164e5a8858a_0_811"/>
          <p:cNvSpPr txBox="1"/>
          <p:nvPr/>
        </p:nvSpPr>
        <p:spPr>
          <a:xfrm>
            <a:off x="4917287" y="1576000"/>
            <a:ext cx="3538200" cy="22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Требует поддержания постоянного двустороннего взаимодействия между моделями команд и чтения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Может привести к увеличению времени ожидания при отправке запросов с высокой пропускной способностью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Отсутствуют средства для взаимодействия между сервисными процессами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164e5a8858a_0_824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/>
              <a:t>Паттерны управления состоянием приложения</a:t>
            </a:r>
            <a:endParaRPr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164e5a8858a_0_841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Внешняя конфигурация (External Configuration)</a:t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324" name="Google Shape;1324;g164e5a8858a_0_841"/>
          <p:cNvSpPr txBox="1"/>
          <p:nvPr/>
        </p:nvSpPr>
        <p:spPr>
          <a:xfrm>
            <a:off x="548750" y="1226575"/>
            <a:ext cx="77595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66675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External Configuration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предлагает хранить все конфигурации во внешнем хранилище. В качестве такого хранилища может выступать облачная служба хранения, база данных или другая система.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325" name="Google Shape;1325;g164e5a8858a_0_841"/>
          <p:cNvGrpSpPr/>
          <p:nvPr/>
        </p:nvGrpSpPr>
        <p:grpSpPr>
          <a:xfrm>
            <a:off x="788516" y="2314606"/>
            <a:ext cx="7418780" cy="2714500"/>
            <a:chOff x="820844" y="2101106"/>
            <a:chExt cx="7824067" cy="2894540"/>
          </a:xfrm>
        </p:grpSpPr>
        <p:sp>
          <p:nvSpPr>
            <p:cNvPr id="1326" name="Google Shape;1326;g164e5a8858a_0_841"/>
            <p:cNvSpPr/>
            <p:nvPr/>
          </p:nvSpPr>
          <p:spPr>
            <a:xfrm>
              <a:off x="820844" y="2155377"/>
              <a:ext cx="2385900" cy="609900"/>
            </a:xfrm>
            <a:prstGeom prst="rect">
              <a:avLst/>
            </a:prstGeom>
            <a:solidFill>
              <a:srgbClr val="D200DB"/>
            </a:solidFill>
            <a:ln cap="flat" cmpd="sng" w="25400">
              <a:solidFill>
                <a:srgbClr val="663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Application 1</a:t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g164e5a8858a_0_841"/>
            <p:cNvSpPr/>
            <p:nvPr/>
          </p:nvSpPr>
          <p:spPr>
            <a:xfrm>
              <a:off x="820844" y="2894038"/>
              <a:ext cx="2385900" cy="609900"/>
            </a:xfrm>
            <a:prstGeom prst="rect">
              <a:avLst/>
            </a:prstGeom>
            <a:solidFill>
              <a:schemeClr val="accent3"/>
            </a:solidFill>
            <a:ln cap="flat" cmpd="sng" w="25400">
              <a:solidFill>
                <a:srgbClr val="B786B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Application 2</a:t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g164e5a8858a_0_841"/>
            <p:cNvSpPr/>
            <p:nvPr/>
          </p:nvSpPr>
          <p:spPr>
            <a:xfrm>
              <a:off x="820844" y="3632699"/>
              <a:ext cx="2385900" cy="609900"/>
            </a:xfrm>
            <a:prstGeom prst="rect">
              <a:avLst/>
            </a:prstGeom>
            <a:solidFill>
              <a:schemeClr val="accent2"/>
            </a:solidFill>
            <a:ln cap="flat" cmpd="sng" w="25400">
              <a:solidFill>
                <a:srgbClr val="52A8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Application 3</a:t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g164e5a8858a_0_841"/>
            <p:cNvSpPr/>
            <p:nvPr/>
          </p:nvSpPr>
          <p:spPr>
            <a:xfrm>
              <a:off x="4998459" y="2809948"/>
              <a:ext cx="1877700" cy="7761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 cap="flat" cmpd="sng" w="25400">
              <a:solidFill>
                <a:srgbClr val="B8593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External Configuration Store</a:t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30" name="Google Shape;1330;g164e5a8858a_0_841"/>
            <p:cNvGrpSpPr/>
            <p:nvPr/>
          </p:nvGrpSpPr>
          <p:grpSpPr>
            <a:xfrm>
              <a:off x="5389896" y="3904022"/>
              <a:ext cx="1051800" cy="1021789"/>
              <a:chOff x="5297866" y="4155143"/>
              <a:chExt cx="1051800" cy="1021789"/>
            </a:xfrm>
          </p:grpSpPr>
          <p:sp>
            <p:nvSpPr>
              <p:cNvPr id="1331" name="Google Shape;1331;g164e5a8858a_0_841"/>
              <p:cNvSpPr/>
              <p:nvPr/>
            </p:nvSpPr>
            <p:spPr>
              <a:xfrm>
                <a:off x="5586661" y="4155143"/>
                <a:ext cx="523500" cy="553500"/>
              </a:xfrm>
              <a:prstGeom prst="can">
                <a:avLst>
                  <a:gd fmla="val 25000" name="adj"/>
                </a:avLst>
              </a:prstGeom>
              <a:solidFill>
                <a:schemeClr val="accent5"/>
              </a:solidFill>
              <a:ln cap="flat" cmpd="sng" w="9525">
                <a:solidFill>
                  <a:srgbClr val="B7AB2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" name="Google Shape;1332;g164e5a8858a_0_841"/>
              <p:cNvSpPr txBox="1"/>
              <p:nvPr/>
            </p:nvSpPr>
            <p:spPr>
              <a:xfrm>
                <a:off x="5297866" y="4717332"/>
                <a:ext cx="1051800" cy="45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100" u="none" cap="none" strike="noStrike">
                    <a:solidFill>
                      <a:srgbClr val="4D4728"/>
                    </a:solidFill>
                    <a:latin typeface="Arial"/>
                    <a:ea typeface="Arial"/>
                    <a:cs typeface="Arial"/>
                    <a:sym typeface="Arial"/>
                  </a:rPr>
                  <a:t>Local Cache in memory</a:t>
                </a:r>
                <a:endParaRPr b="0" i="0" sz="1100" u="none" cap="none" strike="noStrike">
                  <a:solidFill>
                    <a:srgbClr val="4D4728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33" name="Google Shape;1333;g164e5a8858a_0_841"/>
            <p:cNvGrpSpPr/>
            <p:nvPr/>
          </p:nvGrpSpPr>
          <p:grpSpPr>
            <a:xfrm>
              <a:off x="7815105" y="3894683"/>
              <a:ext cx="572400" cy="593244"/>
              <a:chOff x="7344806" y="3887590"/>
              <a:chExt cx="572400" cy="593244"/>
            </a:xfrm>
          </p:grpSpPr>
          <p:sp>
            <p:nvSpPr>
              <p:cNvPr id="1334" name="Google Shape;1334;g164e5a8858a_0_841"/>
              <p:cNvSpPr/>
              <p:nvPr/>
            </p:nvSpPr>
            <p:spPr>
              <a:xfrm>
                <a:off x="7344806" y="4235434"/>
                <a:ext cx="572400" cy="245400"/>
              </a:xfrm>
              <a:prstGeom prst="can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" name="Google Shape;1335;g164e5a8858a_0_841"/>
              <p:cNvSpPr/>
              <p:nvPr/>
            </p:nvSpPr>
            <p:spPr>
              <a:xfrm>
                <a:off x="7344806" y="4058604"/>
                <a:ext cx="572400" cy="245400"/>
              </a:xfrm>
              <a:prstGeom prst="can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" name="Google Shape;1336;g164e5a8858a_0_841"/>
              <p:cNvSpPr/>
              <p:nvPr/>
            </p:nvSpPr>
            <p:spPr>
              <a:xfrm>
                <a:off x="7344806" y="3887590"/>
                <a:ext cx="572400" cy="245400"/>
              </a:xfrm>
              <a:prstGeom prst="can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37" name="Google Shape;1337;g164e5a8858a_0_841"/>
            <p:cNvSpPr txBox="1"/>
            <p:nvPr/>
          </p:nvSpPr>
          <p:spPr>
            <a:xfrm>
              <a:off x="7667518" y="4536046"/>
              <a:ext cx="8676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100" u="none" cap="none" strike="noStrike">
                  <a:solidFill>
                    <a:srgbClr val="69006D"/>
                  </a:solidFill>
                  <a:latin typeface="Arial"/>
                  <a:ea typeface="Arial"/>
                  <a:cs typeface="Arial"/>
                  <a:sym typeface="Arial"/>
                </a:rPr>
                <a:t>Hosted DB</a:t>
              </a:r>
              <a:endParaRPr b="0" i="0" sz="1100" u="none" cap="none" strike="noStrike">
                <a:solidFill>
                  <a:srgbClr val="69006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38" name="Google Shape;1338;g164e5a8858a_0_841"/>
            <p:cNvGrpSpPr/>
            <p:nvPr/>
          </p:nvGrpSpPr>
          <p:grpSpPr>
            <a:xfrm>
              <a:off x="7557711" y="2101106"/>
              <a:ext cx="1087200" cy="1057224"/>
              <a:chOff x="7092708" y="2809948"/>
              <a:chExt cx="1087200" cy="1057224"/>
            </a:xfrm>
          </p:grpSpPr>
          <p:sp>
            <p:nvSpPr>
              <p:cNvPr id="1339" name="Google Shape;1339;g164e5a8858a_0_841"/>
              <p:cNvSpPr/>
              <p:nvPr/>
            </p:nvSpPr>
            <p:spPr>
              <a:xfrm>
                <a:off x="7168617" y="2809948"/>
                <a:ext cx="935388" cy="609876"/>
              </a:xfrm>
              <a:prstGeom prst="cloud">
                <a:avLst/>
              </a:prstGeom>
              <a:solidFill>
                <a:schemeClr val="accent1"/>
              </a:solidFill>
              <a:ln cap="flat" cmpd="sng" w="9525">
                <a:solidFill>
                  <a:srgbClr val="6633B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" name="Google Shape;1340;g164e5a8858a_0_841"/>
              <p:cNvSpPr txBox="1"/>
              <p:nvPr/>
            </p:nvSpPr>
            <p:spPr>
              <a:xfrm>
                <a:off x="7092708" y="3407572"/>
                <a:ext cx="1087200" cy="45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100" u="none" cap="none" strike="noStrike">
                    <a:solidFill>
                      <a:srgbClr val="610AE2"/>
                    </a:solidFill>
                    <a:latin typeface="Arial"/>
                    <a:ea typeface="Arial"/>
                    <a:cs typeface="Arial"/>
                    <a:sym typeface="Arial"/>
                  </a:rPr>
                  <a:t>Cloud Storage</a:t>
                </a:r>
                <a:endParaRPr b="0" i="0" sz="1100" u="none" cap="none" strike="noStrike">
                  <a:solidFill>
                    <a:srgbClr val="610AE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341" name="Google Shape;1341;g164e5a8858a_0_841"/>
            <p:cNvCxnSpPr>
              <a:stCxn id="1329" idx="1"/>
              <a:endCxn id="1326" idx="3"/>
            </p:cNvCxnSpPr>
            <p:nvPr/>
          </p:nvCxnSpPr>
          <p:spPr>
            <a:xfrm rot="10800000">
              <a:off x="3206859" y="2460298"/>
              <a:ext cx="1791600" cy="737700"/>
            </a:xfrm>
            <a:prstGeom prst="straightConnector1">
              <a:avLst/>
            </a:prstGeom>
            <a:noFill/>
            <a:ln cap="flat" cmpd="sng" w="9525">
              <a:solidFill>
                <a:srgbClr val="883FF4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1342" name="Google Shape;1342;g164e5a8858a_0_841"/>
            <p:cNvCxnSpPr>
              <a:stCxn id="1329" idx="1"/>
              <a:endCxn id="1327" idx="3"/>
            </p:cNvCxnSpPr>
            <p:nvPr/>
          </p:nvCxnSpPr>
          <p:spPr>
            <a:xfrm flipH="1">
              <a:off x="3206859" y="3197998"/>
              <a:ext cx="1791600" cy="900"/>
            </a:xfrm>
            <a:prstGeom prst="straightConnector1">
              <a:avLst/>
            </a:prstGeom>
            <a:noFill/>
            <a:ln cap="flat" cmpd="sng" w="9525">
              <a:solidFill>
                <a:srgbClr val="883FF4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1343" name="Google Shape;1343;g164e5a8858a_0_841"/>
            <p:cNvCxnSpPr>
              <a:stCxn id="1329" idx="1"/>
              <a:endCxn id="1328" idx="3"/>
            </p:cNvCxnSpPr>
            <p:nvPr/>
          </p:nvCxnSpPr>
          <p:spPr>
            <a:xfrm flipH="1">
              <a:off x="3206859" y="3197998"/>
              <a:ext cx="1791600" cy="739800"/>
            </a:xfrm>
            <a:prstGeom prst="straightConnector1">
              <a:avLst/>
            </a:prstGeom>
            <a:noFill/>
            <a:ln cap="flat" cmpd="sng" w="9525">
              <a:solidFill>
                <a:srgbClr val="883FF4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1344" name="Google Shape;1344;g164e5a8858a_0_841"/>
            <p:cNvCxnSpPr>
              <a:stCxn id="1329" idx="2"/>
              <a:endCxn id="1331" idx="1"/>
            </p:cNvCxnSpPr>
            <p:nvPr/>
          </p:nvCxnSpPr>
          <p:spPr>
            <a:xfrm>
              <a:off x="5937309" y="3586048"/>
              <a:ext cx="3000" cy="318000"/>
            </a:xfrm>
            <a:prstGeom prst="straightConnector1">
              <a:avLst/>
            </a:prstGeom>
            <a:noFill/>
            <a:ln cap="flat" cmpd="sng" w="9525">
              <a:solidFill>
                <a:srgbClr val="883FF4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1345" name="Google Shape;1345;g164e5a8858a_0_841"/>
            <p:cNvCxnSpPr>
              <a:stCxn id="1329" idx="3"/>
              <a:endCxn id="1339" idx="2"/>
            </p:cNvCxnSpPr>
            <p:nvPr/>
          </p:nvCxnSpPr>
          <p:spPr>
            <a:xfrm flipH="1" rot="10800000">
              <a:off x="6876159" y="2405998"/>
              <a:ext cx="760500" cy="792000"/>
            </a:xfrm>
            <a:prstGeom prst="bentConnector3">
              <a:avLst>
                <a:gd fmla="val 49749" name="adj1"/>
              </a:avLst>
            </a:prstGeom>
            <a:noFill/>
            <a:ln cap="flat" cmpd="sng" w="9525">
              <a:solidFill>
                <a:srgbClr val="883FF4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1346" name="Google Shape;1346;g164e5a8858a_0_841"/>
            <p:cNvCxnSpPr>
              <a:stCxn id="1329" idx="3"/>
              <a:endCxn id="1335" idx="2"/>
            </p:cNvCxnSpPr>
            <p:nvPr/>
          </p:nvCxnSpPr>
          <p:spPr>
            <a:xfrm>
              <a:off x="6876159" y="3197998"/>
              <a:ext cx="939000" cy="990300"/>
            </a:xfrm>
            <a:prstGeom prst="bentConnector3">
              <a:avLst>
                <a:gd fmla="val 49997" name="adj1"/>
              </a:avLst>
            </a:prstGeom>
            <a:noFill/>
            <a:ln cap="flat" cmpd="sng" w="9525">
              <a:solidFill>
                <a:srgbClr val="883FF4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0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g164e5a8858a_0_868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1" marL="32147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Graceful shutdown — Аккуратное отключение</a:t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352" name="Google Shape;1352;g164e5a8858a_0_868"/>
          <p:cNvSpPr txBox="1"/>
          <p:nvPr/>
        </p:nvSpPr>
        <p:spPr>
          <a:xfrm>
            <a:off x="548750" y="1226575"/>
            <a:ext cx="77595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Graceful Shutdown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аккуратно (изящно) выключает сервер, не прерывая активных соединений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GS работает, сначала закрывая все открытые слушатели, затем закрывая все неработающие соединения, а затем ожидая неопределённое время, пока соединения не вернутся в режим ожидания, после чего выключается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Если предоставленный контекст истекает до завершения выключения, GS возвращает ошибку контекста, в противном случае возвращается любая ошибка, полученная при закрытии основного слушателя (слушателей) сервера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Это означает, что ни одно соединение с базой данных не остаётся открытым и ни один текущий запрос не срабатывает, потому что мы останавливаем наше приложение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164e5a8858a_0_895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1" marL="32147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Graceful shutdown — Аккуратное отключение</a:t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358" name="Google Shape;1358;g164e5a8858a_0_895"/>
          <p:cNvSpPr txBox="1"/>
          <p:nvPr/>
        </p:nvSpPr>
        <p:spPr>
          <a:xfrm>
            <a:off x="548750" y="1226575"/>
            <a:ext cx="7759500" cy="21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63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Возможные сценарии для аккуратного завершения работы веб-сервера: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Приложение получает уведомление об остановке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Приложение сообщает балансировщику нагрузки, что оно не готово к новым запросам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Приложение обслужило все текущие запросы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Приложение корректно освобождает все ресурсы: БД, очередь и т. д.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AutoNum type="arabicPeriod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Приложение завершается с кодом состояния success (process.exit())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g164e5a8858a_0_900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1" marL="3214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Self-checking — Самодиагностика</a:t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364" name="Google Shape;1364;g164e5a8858a_0_900"/>
          <p:cNvSpPr txBox="1"/>
          <p:nvPr/>
        </p:nvSpPr>
        <p:spPr>
          <a:xfrm>
            <a:off x="548750" y="1153000"/>
            <a:ext cx="7759500" cy="14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666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Самопроверка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сервисом своего состояния и готовности окружения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Проверяется полнота конфигурации, подключения к источникам данных и окружению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После подтверждения выдаётся статус готовности, и сервис переходит в рабочий режим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Проводится обычно в момент запуска сервиса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365" name="Google Shape;1365;g164e5a8858a_0_900"/>
          <p:cNvGrpSpPr/>
          <p:nvPr/>
        </p:nvGrpSpPr>
        <p:grpSpPr>
          <a:xfrm>
            <a:off x="776814" y="2700102"/>
            <a:ext cx="7530624" cy="2387378"/>
            <a:chOff x="2350573" y="3185044"/>
            <a:chExt cx="7462713" cy="3524845"/>
          </a:xfrm>
        </p:grpSpPr>
        <p:grpSp>
          <p:nvGrpSpPr>
            <p:cNvPr id="1366" name="Google Shape;1366;g164e5a8858a_0_900"/>
            <p:cNvGrpSpPr/>
            <p:nvPr/>
          </p:nvGrpSpPr>
          <p:grpSpPr>
            <a:xfrm>
              <a:off x="2350573" y="3185044"/>
              <a:ext cx="4051307" cy="3164115"/>
              <a:chOff x="1299327" y="3492192"/>
              <a:chExt cx="4051307" cy="3164115"/>
            </a:xfrm>
          </p:grpSpPr>
          <p:sp>
            <p:nvSpPr>
              <p:cNvPr id="1367" name="Google Shape;1367;g164e5a8858a_0_900"/>
              <p:cNvSpPr/>
              <p:nvPr/>
            </p:nvSpPr>
            <p:spPr>
              <a:xfrm>
                <a:off x="1299327" y="3492192"/>
                <a:ext cx="2541600" cy="539400"/>
              </a:xfrm>
              <a:prstGeom prst="roundRect">
                <a:avLst>
                  <a:gd fmla="val 16667" name="adj"/>
                </a:avLst>
              </a:prstGeom>
              <a:solidFill>
                <a:schemeClr val="accent5"/>
              </a:solidFill>
              <a:ln cap="flat" cmpd="sng" w="25400">
                <a:solidFill>
                  <a:srgbClr val="B7AB2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6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Супервайзер состояния</a:t>
                </a:r>
                <a:endParaRPr/>
              </a:p>
            </p:txBody>
          </p:sp>
          <p:sp>
            <p:nvSpPr>
              <p:cNvPr id="1368" name="Google Shape;1368;g164e5a8858a_0_900"/>
              <p:cNvSpPr/>
              <p:nvPr/>
            </p:nvSpPr>
            <p:spPr>
              <a:xfrm>
                <a:off x="3059534" y="4733927"/>
                <a:ext cx="2291100" cy="539400"/>
              </a:xfrm>
              <a:prstGeom prst="roundRect">
                <a:avLst>
                  <a:gd fmla="val 16667" name="adj"/>
                </a:avLst>
              </a:prstGeom>
              <a:solidFill>
                <a:schemeClr val="accent3"/>
              </a:solidFill>
              <a:ln cap="flat" cmpd="sng" w="25400">
                <a:solidFill>
                  <a:srgbClr val="B786B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Сервис A</a:t>
                </a:r>
                <a:endParaRPr b="0" i="0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9" name="Google Shape;1369;g164e5a8858a_0_900"/>
              <p:cNvSpPr/>
              <p:nvPr/>
            </p:nvSpPr>
            <p:spPr>
              <a:xfrm>
                <a:off x="3741419" y="6116906"/>
                <a:ext cx="1290900" cy="5394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 cap="flat" cmpd="sng" w="25400">
                <a:solidFill>
                  <a:srgbClr val="52A85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Репозиторий</a:t>
                </a:r>
                <a:endParaRPr b="0" i="0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0" name="Google Shape;1370;g164e5a8858a_0_900"/>
              <p:cNvSpPr/>
              <p:nvPr/>
            </p:nvSpPr>
            <p:spPr>
              <a:xfrm>
                <a:off x="1974275" y="6116907"/>
                <a:ext cx="1268100" cy="539400"/>
              </a:xfrm>
              <a:prstGeom prst="roundRect">
                <a:avLst>
                  <a:gd fmla="val 16667" name="adj"/>
                </a:avLst>
              </a:prstGeom>
              <a:solidFill>
                <a:schemeClr val="accent6"/>
              </a:solidFill>
              <a:ln cap="flat" cmpd="sng" w="25400">
                <a:solidFill>
                  <a:srgbClr val="AFAEA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Конфигурация</a:t>
                </a:r>
                <a:endParaRPr/>
              </a:p>
            </p:txBody>
          </p:sp>
          <p:cxnSp>
            <p:nvCxnSpPr>
              <p:cNvPr id="1371" name="Google Shape;1371;g164e5a8858a_0_900"/>
              <p:cNvCxnSpPr>
                <a:stCxn id="1368" idx="0"/>
                <a:endCxn id="1367" idx="2"/>
              </p:cNvCxnSpPr>
              <p:nvPr/>
            </p:nvCxnSpPr>
            <p:spPr>
              <a:xfrm rot="10800000">
                <a:off x="2570084" y="4031627"/>
                <a:ext cx="1635000" cy="70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3FF4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1372" name="Google Shape;1372;g164e5a8858a_0_900"/>
              <p:cNvCxnSpPr>
                <a:stCxn id="1368" idx="2"/>
                <a:endCxn id="1369" idx="0"/>
              </p:cNvCxnSpPr>
              <p:nvPr/>
            </p:nvCxnSpPr>
            <p:spPr>
              <a:xfrm>
                <a:off x="4205084" y="5273327"/>
                <a:ext cx="181800" cy="843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3FF4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1373" name="Google Shape;1373;g164e5a8858a_0_900"/>
              <p:cNvCxnSpPr>
                <a:stCxn id="1368" idx="2"/>
                <a:endCxn id="1370" idx="0"/>
              </p:cNvCxnSpPr>
              <p:nvPr/>
            </p:nvCxnSpPr>
            <p:spPr>
              <a:xfrm flipH="1">
                <a:off x="2608184" y="5273327"/>
                <a:ext cx="1596900" cy="843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3FF4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  <p:sp>
          <p:nvSpPr>
            <p:cNvPr id="1374" name="Google Shape;1374;g164e5a8858a_0_900"/>
            <p:cNvSpPr/>
            <p:nvPr/>
          </p:nvSpPr>
          <p:spPr>
            <a:xfrm>
              <a:off x="7046129" y="5433493"/>
              <a:ext cx="1290900" cy="5394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25400">
              <a:solidFill>
                <a:srgbClr val="663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Net</a:t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g164e5a8858a_0_900"/>
            <p:cNvSpPr/>
            <p:nvPr/>
          </p:nvSpPr>
          <p:spPr>
            <a:xfrm>
              <a:off x="7522186" y="4418975"/>
              <a:ext cx="2291100" cy="539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 cap="flat" cmpd="sng" w="25400">
              <a:solidFill>
                <a:srgbClr val="B8593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Сервис B</a:t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76" name="Google Shape;1376;g164e5a8858a_0_900"/>
            <p:cNvCxnSpPr>
              <a:stCxn id="1368" idx="3"/>
              <a:endCxn id="1375" idx="1"/>
            </p:cNvCxnSpPr>
            <p:nvPr/>
          </p:nvCxnSpPr>
          <p:spPr>
            <a:xfrm flipH="1" rot="10800000">
              <a:off x="6401880" y="4688679"/>
              <a:ext cx="1120200" cy="7800"/>
            </a:xfrm>
            <a:prstGeom prst="straightConnector1">
              <a:avLst/>
            </a:prstGeom>
            <a:noFill/>
            <a:ln cap="flat" cmpd="sng" w="9525">
              <a:solidFill>
                <a:srgbClr val="883FF4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1377" name="Google Shape;1377;g164e5a8858a_0_900"/>
            <p:cNvSpPr txBox="1"/>
            <p:nvPr/>
          </p:nvSpPr>
          <p:spPr>
            <a:xfrm>
              <a:off x="3283411" y="5132664"/>
              <a:ext cx="1055700" cy="49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check()</a:t>
              </a:r>
              <a:endPara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g164e5a8858a_0_900"/>
            <p:cNvSpPr txBox="1"/>
            <p:nvPr/>
          </p:nvSpPr>
          <p:spPr>
            <a:xfrm>
              <a:off x="5347223" y="5234097"/>
              <a:ext cx="1143900" cy="49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check()</a:t>
              </a:r>
              <a:endPara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g164e5a8858a_0_900"/>
            <p:cNvSpPr txBox="1"/>
            <p:nvPr/>
          </p:nvSpPr>
          <p:spPr>
            <a:xfrm>
              <a:off x="6547600" y="4193272"/>
              <a:ext cx="962700" cy="49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check()</a:t>
              </a:r>
              <a:endPara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g164e5a8858a_0_900"/>
            <p:cNvSpPr txBox="1"/>
            <p:nvPr/>
          </p:nvSpPr>
          <p:spPr>
            <a:xfrm>
              <a:off x="2573359" y="4011263"/>
              <a:ext cx="1915500" cy="49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getHealthStatus()</a:t>
              </a:r>
              <a:endPara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g164e5a8858a_0_900"/>
            <p:cNvSpPr/>
            <p:nvPr/>
          </p:nvSpPr>
          <p:spPr>
            <a:xfrm>
              <a:off x="7046129" y="6170489"/>
              <a:ext cx="1290900" cy="539400"/>
            </a:xfrm>
            <a:prstGeom prst="roundRect">
              <a:avLst>
                <a:gd fmla="val 16667" name="adj"/>
              </a:avLst>
            </a:prstGeom>
            <a:solidFill>
              <a:srgbClr val="FEC9B9"/>
            </a:solidFill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DataBase</a:t>
              </a:r>
              <a:endPara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82" name="Google Shape;1382;g164e5a8858a_0_900"/>
            <p:cNvCxnSpPr>
              <a:stCxn id="1369" idx="3"/>
              <a:endCxn id="1374" idx="1"/>
            </p:cNvCxnSpPr>
            <p:nvPr/>
          </p:nvCxnSpPr>
          <p:spPr>
            <a:xfrm flipH="1" rot="10800000">
              <a:off x="6083565" y="5703258"/>
              <a:ext cx="962700" cy="376200"/>
            </a:xfrm>
            <a:prstGeom prst="straightConnector1">
              <a:avLst/>
            </a:prstGeom>
            <a:noFill/>
            <a:ln cap="flat" cmpd="sng" w="9525">
              <a:solidFill>
                <a:srgbClr val="883FF4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1383" name="Google Shape;1383;g164e5a8858a_0_900"/>
            <p:cNvCxnSpPr>
              <a:stCxn id="1369" idx="3"/>
              <a:endCxn id="1381" idx="1"/>
            </p:cNvCxnSpPr>
            <p:nvPr/>
          </p:nvCxnSpPr>
          <p:spPr>
            <a:xfrm>
              <a:off x="6083565" y="6079458"/>
              <a:ext cx="962700" cy="360600"/>
            </a:xfrm>
            <a:prstGeom prst="straightConnector1">
              <a:avLst/>
            </a:prstGeom>
            <a:noFill/>
            <a:ln cap="flat" cmpd="sng" w="9525">
              <a:solidFill>
                <a:srgbClr val="883FF4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g164e5a8858a_0_924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/>
              <a:t>Структурные паттерны</a:t>
            </a:r>
            <a:endParaRPr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g164e5a8858a_0_928"/>
          <p:cNvSpPr txBox="1"/>
          <p:nvPr>
            <p:ph type="title"/>
          </p:nvPr>
        </p:nvSpPr>
        <p:spPr>
          <a:xfrm>
            <a:off x="548750" y="720000"/>
            <a:ext cx="8064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1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Агрегатор (Aggregator)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394" name="Google Shape;1394;g164e5a8858a_0_928"/>
          <p:cNvSpPr txBox="1"/>
          <p:nvPr/>
        </p:nvSpPr>
        <p:spPr>
          <a:xfrm>
            <a:off x="548750" y="1153000"/>
            <a:ext cx="77595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6667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простейшей форме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агрегатор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представляет собой </a:t>
            </a:r>
            <a:r>
              <a:rPr lang="ru-RU" sz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обычную веб-страницу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вызывающую множество </a:t>
            </a:r>
            <a:r>
              <a:rPr lang="ru-RU" sz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сервисов для реализации функционала,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требуемого в приложении.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395" name="Google Shape;1395;g164e5a8858a_0_9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4687" y="2126171"/>
            <a:ext cx="5567631" cy="28436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164e5a8858a_0_957"/>
          <p:cNvSpPr txBox="1"/>
          <p:nvPr>
            <p:ph type="title"/>
          </p:nvPr>
        </p:nvSpPr>
        <p:spPr>
          <a:xfrm>
            <a:off x="548750" y="720000"/>
            <a:ext cx="8064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Асинхронные сообщения (Asynchronous Messaging)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401" name="Google Shape;1401;g164e5a8858a_0_957"/>
          <p:cNvSpPr txBox="1"/>
          <p:nvPr/>
        </p:nvSpPr>
        <p:spPr>
          <a:xfrm>
            <a:off x="548750" y="1153000"/>
            <a:ext cx="77514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некоторых микросервисных архитектурах могут использоваться очереди сообщений (асинхронные), а не модель REST запрос/отклик (синхронные)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этом паттерне сервис А может синхронно вызывать сервис C, который затем будет асинхронно связываться с сервисами B и D при помощи разделяемой очереди сообщений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402" name="Google Shape;1402;g164e5a8858a_0_9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8429" y="2310785"/>
            <a:ext cx="5052041" cy="2832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type="title"/>
          </p:nvPr>
        </p:nvSpPr>
        <p:spPr>
          <a:xfrm>
            <a:off x="727200" y="1840794"/>
            <a:ext cx="7689600" cy="14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44958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3600"/>
              <a:buNone/>
            </a:pPr>
            <a:r>
              <a:rPr b="1" lang="ru-RU" sz="1800">
                <a:solidFill>
                  <a:srgbClr val="610AE2"/>
                </a:solidFill>
              </a:rPr>
              <a:t>Проектирование</a:t>
            </a:r>
            <a:r>
              <a:rPr lang="ru-RU" sz="1800"/>
              <a:t> — процесс определения архитектуры, системных элементов, интерфейсов и других характеристик системы или её части.</a:t>
            </a:r>
            <a:endParaRPr sz="1800"/>
          </a:p>
        </p:txBody>
      </p:sp>
      <p:sp>
        <p:nvSpPr>
          <p:cNvPr id="219" name="Google Shape;219;p12"/>
          <p:cNvSpPr txBox="1"/>
          <p:nvPr/>
        </p:nvSpPr>
        <p:spPr>
          <a:xfrm>
            <a:off x="4933795" y="3477025"/>
            <a:ext cx="3483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Согласно словаря терминов Systems and software engineering </a:t>
            </a:r>
            <a:endParaRPr i="1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ru-RU" sz="1200" u="sng" cap="none" strike="noStrike">
                <a:solidFill>
                  <a:srgbClr val="1155CC"/>
                </a:solid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(ISO/IEC/IEEE 24765:2017</a:t>
            </a:r>
            <a:r>
              <a:rPr i="1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) </a:t>
            </a:r>
            <a:endParaRPr i="1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164e5a8858a_0_964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N-уровневый cтиль архитектуры</a:t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408" name="Google Shape;1408;g164e5a8858a_0_964"/>
          <p:cNvSpPr txBox="1"/>
          <p:nvPr/>
        </p:nvSpPr>
        <p:spPr>
          <a:xfrm>
            <a:off x="548750" y="1153000"/>
            <a:ext cx="775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6667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n-уровневой архитектуре приложение разделяется на 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логические слои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 и 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физические уровни.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409" name="Google Shape;1409;g164e5a8858a_0_9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1761" y="1856354"/>
            <a:ext cx="6421741" cy="2376327"/>
          </a:xfrm>
          <a:prstGeom prst="rect">
            <a:avLst/>
          </a:prstGeom>
          <a:noFill/>
          <a:ln>
            <a:noFill/>
          </a:ln>
        </p:spPr>
      </p:pic>
      <p:sp>
        <p:nvSpPr>
          <p:cNvPr id="1410" name="Google Shape;1410;g164e5a8858a_0_964"/>
          <p:cNvSpPr txBox="1"/>
          <p:nvPr/>
        </p:nvSpPr>
        <p:spPr>
          <a:xfrm>
            <a:off x="1317900" y="4324900"/>
            <a:ext cx="68670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3837" lvl="0" marL="21431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•"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Слои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это способ распределения ответственности и управления зависимостями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23837" lvl="0" marL="214312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•"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Уровни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разделяются физически путем запуска на разных компьютерах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164e5a8858a_0_97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6667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/>
              <a:t>Разрушающие изменения API Breaking changes</a:t>
            </a:r>
            <a:endParaRPr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g164e5a8858a_0_977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Разрушающие изменения API — Breaking Changes 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421" name="Google Shape;1421;g164e5a8858a_0_977"/>
          <p:cNvSpPr txBox="1"/>
          <p:nvPr/>
        </p:nvSpPr>
        <p:spPr>
          <a:xfrm>
            <a:off x="548750" y="1212025"/>
            <a:ext cx="7800300" cy="3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2022" lvl="0" marL="40243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Удаление end-point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2022" lvl="0" marL="402431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Удаление поля из ответа («поле» в данном случае — это пара ключ/значение JSON)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2022" lvl="0" marL="402431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Удаление опции из поля в запросе, если поле запроса ранее могло принимать два значения String, а мы удаляем возможность принимать одно из них, это будет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разрушающим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изменением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2022" lvl="0" marL="402431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Добавление нового обязательного поля, аргумента, заголовка или параметра в запрос переименование поля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2022" lvl="0" marL="402431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Изменение порядка аргумента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2022" lvl="0" marL="402431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Удаление фильтра, функции, переменной или тега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2022" lvl="0" marL="402431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Сокращение количества вызовов функции на странице (активити)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2022" lvl="0" marL="402431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Изменения конфигурации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164e5a8858a_0_986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Разрушающие изменения API — Breaking Changes </a:t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427" name="Google Shape;1427;g164e5a8858a_0_986"/>
          <p:cNvSpPr txBox="1"/>
          <p:nvPr/>
        </p:nvSpPr>
        <p:spPr>
          <a:xfrm>
            <a:off x="565200" y="1167800"/>
            <a:ext cx="8013600" cy="40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Изменение типа и длины поля сверх стандартных промышленных ограничений (int, long и т. д.)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Изменение кода или категории ответа на ошибку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Добавление зависимости к модулю, сборке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Изменение типов авторизации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Ограничение области видимости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Уменьшение лимитов вызова API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Повышение строгости проверки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Изменение порядка сортировки по умолчанию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Значительное увеличение времени ответа (10x)с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681b0e29ee_0_0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6667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/>
              <a:t>Подведём итоги</a:t>
            </a:r>
            <a:endParaRPr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1402f58ccf5_0_2245"/>
          <p:cNvSpPr txBox="1"/>
          <p:nvPr/>
        </p:nvSpPr>
        <p:spPr>
          <a:xfrm>
            <a:off x="540000" y="2268150"/>
            <a:ext cx="80640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Спасибо за внимание!</a:t>
            </a:r>
            <a:endParaRPr b="0" i="0" sz="2400" u="none" cap="none" strike="noStrike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3"/>
          <p:cNvSpPr txBox="1"/>
          <p:nvPr>
            <p:ph type="title"/>
          </p:nvPr>
        </p:nvSpPr>
        <p:spPr>
          <a:xfrm>
            <a:off x="540000" y="2120250"/>
            <a:ext cx="80640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lang="ru-RU"/>
              <a:t>Подходы к проектированию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6995d677ec_0_21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Каскадная схема разработки ПО</a:t>
            </a:r>
            <a:endParaRPr b="0"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30" name="Google Shape;230;g16995d677ec_0_21"/>
          <p:cNvSpPr/>
          <p:nvPr/>
        </p:nvSpPr>
        <p:spPr>
          <a:xfrm>
            <a:off x="540003" y="1291763"/>
            <a:ext cx="1943100" cy="578700"/>
          </a:xfrm>
          <a:prstGeom prst="roundRect">
            <a:avLst>
              <a:gd fmla="val 0" name="adj"/>
            </a:avLst>
          </a:prstGeom>
          <a:solidFill>
            <a:srgbClr val="FDAF9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 требований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1" name="Google Shape;231;g16995d677ec_0_21"/>
          <p:cNvSpPr/>
          <p:nvPr/>
        </p:nvSpPr>
        <p:spPr>
          <a:xfrm>
            <a:off x="1674453" y="1993050"/>
            <a:ext cx="1943100" cy="578700"/>
          </a:xfrm>
          <a:prstGeom prst="roundRect">
            <a:avLst>
              <a:gd fmla="val 0" name="adj"/>
            </a:avLst>
          </a:prstGeom>
          <a:solidFill>
            <a:srgbClr val="E3D10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6995d677ec_0_21"/>
          <p:cNvSpPr/>
          <p:nvPr/>
        </p:nvSpPr>
        <p:spPr>
          <a:xfrm>
            <a:off x="2547453" y="2747850"/>
            <a:ext cx="1943100" cy="5787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g16995d677ec_0_21"/>
          <p:cNvSpPr/>
          <p:nvPr/>
        </p:nvSpPr>
        <p:spPr>
          <a:xfrm>
            <a:off x="3609203" y="3502650"/>
            <a:ext cx="1943100" cy="578700"/>
          </a:xfrm>
          <a:prstGeom prst="roundRect">
            <a:avLst>
              <a:gd fmla="val 0" name="adj"/>
            </a:avLst>
          </a:prstGeom>
          <a:solidFill>
            <a:srgbClr val="CBB4E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16995d677ec_0_21"/>
          <p:cNvSpPr/>
          <p:nvPr/>
        </p:nvSpPr>
        <p:spPr>
          <a:xfrm>
            <a:off x="4490553" y="4257450"/>
            <a:ext cx="1943100" cy="578700"/>
          </a:xfrm>
          <a:prstGeom prst="roundRect">
            <a:avLst>
              <a:gd fmla="val 0" name="adj"/>
            </a:avLst>
          </a:prstGeom>
          <a:solidFill>
            <a:srgbClr val="CBB4E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g16995d677ec_0_21"/>
          <p:cNvSpPr txBox="1"/>
          <p:nvPr/>
        </p:nvSpPr>
        <p:spPr>
          <a:xfrm>
            <a:off x="1674450" y="20822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Проектирование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6" name="Google Shape;236;g16995d677ec_0_21"/>
          <p:cNvSpPr txBox="1"/>
          <p:nvPr/>
        </p:nvSpPr>
        <p:spPr>
          <a:xfrm>
            <a:off x="2547450" y="28370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7" name="Google Shape;237;g16995d677ec_0_21"/>
          <p:cNvSpPr txBox="1"/>
          <p:nvPr/>
        </p:nvSpPr>
        <p:spPr>
          <a:xfrm>
            <a:off x="3600450" y="35918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Тестирование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8" name="Google Shape;238;g16995d677ec_0_21"/>
          <p:cNvSpPr txBox="1"/>
          <p:nvPr/>
        </p:nvSpPr>
        <p:spPr>
          <a:xfrm>
            <a:off x="4490550" y="43466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Ввод в действие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239" name="Google Shape;239;g16995d677ec_0_21"/>
          <p:cNvCxnSpPr>
            <a:stCxn id="235" idx="3"/>
          </p:cNvCxnSpPr>
          <p:nvPr/>
        </p:nvCxnSpPr>
        <p:spPr>
          <a:xfrm rot="10800000">
            <a:off x="2547450" y="1592088"/>
            <a:ext cx="1070100" cy="690300"/>
          </a:xfrm>
          <a:prstGeom prst="curvedConnector3">
            <a:avLst>
              <a:gd fmla="val -22253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cxnSp>
        <p:nvCxnSpPr>
          <p:cNvPr id="240" name="Google Shape;240;g16995d677ec_0_21"/>
          <p:cNvCxnSpPr>
            <a:stCxn id="236" idx="1"/>
            <a:endCxn id="235" idx="1"/>
          </p:cNvCxnSpPr>
          <p:nvPr/>
        </p:nvCxnSpPr>
        <p:spPr>
          <a:xfrm rot="10800000">
            <a:off x="1674450" y="2282388"/>
            <a:ext cx="873000" cy="754800"/>
          </a:xfrm>
          <a:prstGeom prst="curvedConnector3">
            <a:avLst>
              <a:gd fmla="val 127277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cxnSp>
        <p:nvCxnSpPr>
          <p:cNvPr id="241" name="Google Shape;241;g16995d677ec_0_21"/>
          <p:cNvCxnSpPr>
            <a:stCxn id="237" idx="3"/>
          </p:cNvCxnSpPr>
          <p:nvPr/>
        </p:nvCxnSpPr>
        <p:spPr>
          <a:xfrm rot="10800000">
            <a:off x="4490550" y="3037188"/>
            <a:ext cx="1053000" cy="754800"/>
          </a:xfrm>
          <a:prstGeom prst="curvedConnector3">
            <a:avLst>
              <a:gd fmla="val -22614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cxnSp>
        <p:nvCxnSpPr>
          <p:cNvPr id="242" name="Google Shape;242;g16995d677ec_0_21"/>
          <p:cNvCxnSpPr/>
          <p:nvPr/>
        </p:nvCxnSpPr>
        <p:spPr>
          <a:xfrm rot="10800000">
            <a:off x="3600450" y="3791988"/>
            <a:ext cx="881400" cy="754800"/>
          </a:xfrm>
          <a:prstGeom prst="curvedConnector3">
            <a:avLst>
              <a:gd fmla="val 139911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sp>
        <p:nvSpPr>
          <p:cNvPr id="243" name="Google Shape;243;g16995d677ec_0_21"/>
          <p:cNvSpPr txBox="1"/>
          <p:nvPr/>
        </p:nvSpPr>
        <p:spPr>
          <a:xfrm rot="-1745105">
            <a:off x="4941726" y="851810"/>
            <a:ext cx="1040510" cy="400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000" u="none" cap="none" strike="noStrike">
                <a:solidFill>
                  <a:srgbClr val="FFC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Design</a:t>
            </a:r>
            <a:endParaRPr b="1" i="0" sz="2000" u="none" cap="none" strike="noStrike">
              <a:solidFill>
                <a:srgbClr val="FFC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44" name="Google Shape;244;g16995d677ec_0_21"/>
          <p:cNvSpPr/>
          <p:nvPr/>
        </p:nvSpPr>
        <p:spPr>
          <a:xfrm rot="9106539">
            <a:off x="4026769" y="1457548"/>
            <a:ext cx="898874" cy="273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E3D104"/>
          </a:solidFill>
          <a:ln cap="flat" cmpd="sng" w="25400">
            <a:solidFill>
              <a:srgbClr val="6633B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B98EF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16995d677ec_0_21"/>
          <p:cNvSpPr txBox="1"/>
          <p:nvPr/>
        </p:nvSpPr>
        <p:spPr>
          <a:xfrm rot="-1745229">
            <a:off x="5828651" y="1536730"/>
            <a:ext cx="1795782" cy="400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000" u="none" cap="none" strike="noStrike">
                <a:solidFill>
                  <a:srgbClr val="29DA24"/>
                </a:solidFill>
                <a:latin typeface="IBM Plex Sans"/>
                <a:ea typeface="IBM Plex Sans"/>
                <a:cs typeface="IBM Plex Sans"/>
                <a:sym typeface="IBM Plex Sans"/>
              </a:rPr>
              <a:t>Development</a:t>
            </a:r>
            <a:endParaRPr b="1" i="0" sz="2000" u="none" cap="none" strike="noStrike">
              <a:solidFill>
                <a:srgbClr val="29DA24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46" name="Google Shape;246;g16995d677ec_0_21"/>
          <p:cNvSpPr/>
          <p:nvPr/>
        </p:nvSpPr>
        <p:spPr>
          <a:xfrm rot="9106539">
            <a:off x="5060822" y="2278499"/>
            <a:ext cx="898874" cy="273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29DA24"/>
          </a:solidFill>
          <a:ln cap="flat" cmpd="sng" w="25400">
            <a:solidFill>
              <a:srgbClr val="6633B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B98EF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644fccce94_0_7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Подходы к проектированию</a:t>
            </a:r>
            <a:endParaRPr b="0"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52" name="Google Shape;252;g1644fccce94_0_7"/>
          <p:cNvSpPr txBox="1"/>
          <p:nvPr/>
        </p:nvSpPr>
        <p:spPr>
          <a:xfrm>
            <a:off x="2956957" y="1775297"/>
            <a:ext cx="284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2" marL="635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Use Case Driven Approach</a:t>
            </a:r>
            <a:endParaRPr i="0" sz="1600" u="none" cap="none" strike="noStrike">
              <a:solidFill>
                <a:srgbClr val="1F376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3" name="Google Shape;253;g1644fccce94_0_7"/>
          <p:cNvSpPr txBox="1"/>
          <p:nvPr/>
        </p:nvSpPr>
        <p:spPr>
          <a:xfrm>
            <a:off x="3048032" y="2583099"/>
            <a:ext cx="284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2" marL="635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Domain Driven Design (DDD)</a:t>
            </a:r>
            <a:endParaRPr i="0" sz="1600" u="none" cap="none" strike="noStrike">
              <a:solidFill>
                <a:srgbClr val="1F376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4" name="Google Shape;254;g1644fccce94_0_7"/>
          <p:cNvSpPr txBox="1"/>
          <p:nvPr/>
        </p:nvSpPr>
        <p:spPr>
          <a:xfrm>
            <a:off x="2992125" y="3327400"/>
            <a:ext cx="2898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2" marL="635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latin typeface="IBM Plex Sans"/>
                <a:ea typeface="IBM Plex Sans"/>
                <a:cs typeface="IBM Plex Sans"/>
                <a:sym typeface="IBM Plex Sans"/>
              </a:rPr>
              <a:t>«</a:t>
            </a:r>
            <a:r>
              <a:rPr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Programmer Driven Design</a:t>
            </a:r>
            <a:r>
              <a:rPr lang="ru-RU" sz="1600">
                <a:latin typeface="IBM Plex Sans"/>
                <a:ea typeface="IBM Plex Sans"/>
                <a:cs typeface="IBM Plex Sans"/>
                <a:sym typeface="IBM Plex Sans"/>
              </a:rPr>
              <a:t>»</a:t>
            </a:r>
            <a:endParaRPr i="0" sz="1600" u="none" cap="none" strike="noStrike">
              <a:solidFill>
                <a:srgbClr val="1F376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5" name="Google Shape;255;g1644fccce94_0_7"/>
          <p:cNvSpPr/>
          <p:nvPr/>
        </p:nvSpPr>
        <p:spPr>
          <a:xfrm>
            <a:off x="2894725" y="1673325"/>
            <a:ext cx="2995800" cy="571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6" name="Google Shape;256;g1644fccce94_0_7"/>
          <p:cNvSpPr/>
          <p:nvPr/>
        </p:nvSpPr>
        <p:spPr>
          <a:xfrm>
            <a:off x="2894725" y="2466550"/>
            <a:ext cx="2995800" cy="571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7" name="Google Shape;257;g1644fccce94_0_7"/>
          <p:cNvSpPr/>
          <p:nvPr/>
        </p:nvSpPr>
        <p:spPr>
          <a:xfrm>
            <a:off x="2894725" y="3210850"/>
            <a:ext cx="2995800" cy="571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58" name="Google Shape;258;g1644fccce94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750" y="1984825"/>
            <a:ext cx="1545824" cy="139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5"/>
          <p:cNvSpPr txBox="1"/>
          <p:nvPr>
            <p:ph type="title"/>
          </p:nvPr>
        </p:nvSpPr>
        <p:spPr>
          <a:xfrm>
            <a:off x="540000" y="2120225"/>
            <a:ext cx="80640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lang="ru-RU" sz="3600">
                <a:solidFill>
                  <a:schemeClr val="lt1"/>
                </a:solidFill>
              </a:rPr>
              <a:t>Use Case Driven Approach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644fccce94_0_19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Use Case Driven Approach</a:t>
            </a:r>
            <a:endParaRPr i="0" sz="20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69" name="Google Shape;269;g1644fccce94_0_19"/>
          <p:cNvSpPr txBox="1"/>
          <p:nvPr/>
        </p:nvSpPr>
        <p:spPr>
          <a:xfrm>
            <a:off x="548750" y="1309650"/>
            <a:ext cx="3000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➔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этой методологии сценарии использования (Use Cases), определённые для системы, являются основой для всего процесса разработки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70" name="Google Shape;270;g1644fccce94_0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74977" y="1309648"/>
            <a:ext cx="3482127" cy="366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644fccce94_0_33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Use Case Driven Approach</a:t>
            </a:r>
            <a:endParaRPr i="0" sz="20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76" name="Google Shape;276;g1644fccce94_0_33"/>
          <p:cNvSpPr txBox="1"/>
          <p:nvPr/>
        </p:nvSpPr>
        <p:spPr>
          <a:xfrm>
            <a:off x="548750" y="1309650"/>
            <a:ext cx="3331500" cy="29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➔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анализе и проектировании сценарии использования реализуются </a:t>
            </a:r>
            <a:r>
              <a:rPr lang="ru-RU" sz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проектной модели системы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➔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 время реализации роль спецификации для выполнения играет </a:t>
            </a:r>
            <a:r>
              <a:rPr lang="ru-RU" sz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проектная модель системы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➔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 время тестирования примеры использования </a:t>
            </a:r>
            <a:r>
              <a:rPr lang="ru-RU" sz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являются основой для определения тестовых примеров и процедур тестирования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77" name="Google Shape;277;g1644fccce94_0_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74977" y="1309648"/>
            <a:ext cx="3482127" cy="366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Google Shape;94;g1402f58ccf5_0_1"/>
          <p:cNvCxnSpPr>
            <a:stCxn id="95" idx="6"/>
            <a:endCxn id="96" idx="2"/>
          </p:cNvCxnSpPr>
          <p:nvPr/>
        </p:nvCxnSpPr>
        <p:spPr>
          <a:xfrm>
            <a:off x="5099416" y="1618942"/>
            <a:ext cx="1750200" cy="0"/>
          </a:xfrm>
          <a:prstGeom prst="straightConnector1">
            <a:avLst/>
          </a:prstGeom>
          <a:noFill/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" name="Google Shape;97;g1402f58ccf5_0_1"/>
          <p:cNvCxnSpPr>
            <a:stCxn id="98" idx="6"/>
            <a:endCxn id="99" idx="2"/>
          </p:cNvCxnSpPr>
          <p:nvPr/>
        </p:nvCxnSpPr>
        <p:spPr>
          <a:xfrm>
            <a:off x="891566" y="2694680"/>
            <a:ext cx="1750200" cy="0"/>
          </a:xfrm>
          <a:prstGeom prst="straightConnector1">
            <a:avLst/>
          </a:prstGeom>
          <a:noFill/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" name="Google Shape;100;g1402f58ccf5_0_1"/>
          <p:cNvCxnSpPr>
            <a:stCxn id="96" idx="6"/>
          </p:cNvCxnSpPr>
          <p:nvPr/>
        </p:nvCxnSpPr>
        <p:spPr>
          <a:xfrm>
            <a:off x="7201241" y="1618942"/>
            <a:ext cx="1974300" cy="0"/>
          </a:xfrm>
          <a:prstGeom prst="straightConnector1">
            <a:avLst/>
          </a:prstGeom>
          <a:noFill/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" name="Google Shape;101;g1402f58ccf5_0_1"/>
          <p:cNvCxnSpPr>
            <a:endCxn id="98" idx="2"/>
          </p:cNvCxnSpPr>
          <p:nvPr/>
        </p:nvCxnSpPr>
        <p:spPr>
          <a:xfrm>
            <a:off x="-34" y="2694680"/>
            <a:ext cx="540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" name="Google Shape;102;g1402f58ccf5_0_1"/>
          <p:cNvCxnSpPr>
            <a:stCxn id="99" idx="6"/>
            <a:endCxn id="103" idx="2"/>
          </p:cNvCxnSpPr>
          <p:nvPr/>
        </p:nvCxnSpPr>
        <p:spPr>
          <a:xfrm>
            <a:off x="2993391" y="2694680"/>
            <a:ext cx="1756500" cy="0"/>
          </a:xfrm>
          <a:prstGeom prst="straightConnector1">
            <a:avLst/>
          </a:prstGeom>
          <a:noFill/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" name="Google Shape;104;g1402f58ccf5_0_1"/>
          <p:cNvCxnSpPr>
            <a:stCxn id="103" idx="6"/>
            <a:endCxn id="105" idx="2"/>
          </p:cNvCxnSpPr>
          <p:nvPr/>
        </p:nvCxnSpPr>
        <p:spPr>
          <a:xfrm>
            <a:off x="5101504" y="2694680"/>
            <a:ext cx="1756500" cy="0"/>
          </a:xfrm>
          <a:prstGeom prst="straightConnector1">
            <a:avLst/>
          </a:prstGeom>
          <a:noFill/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" name="Google Shape;106;g1402f58ccf5_0_1"/>
          <p:cNvCxnSpPr>
            <a:stCxn id="105" idx="6"/>
          </p:cNvCxnSpPr>
          <p:nvPr/>
        </p:nvCxnSpPr>
        <p:spPr>
          <a:xfrm>
            <a:off x="7209616" y="2694680"/>
            <a:ext cx="1959000" cy="0"/>
          </a:xfrm>
          <a:prstGeom prst="straightConnector1">
            <a:avLst/>
          </a:prstGeom>
          <a:noFill/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" name="Google Shape;107;g1402f58ccf5_0_1"/>
          <p:cNvCxnSpPr>
            <a:stCxn id="108" idx="6"/>
            <a:endCxn id="109" idx="2"/>
          </p:cNvCxnSpPr>
          <p:nvPr/>
        </p:nvCxnSpPr>
        <p:spPr>
          <a:xfrm>
            <a:off x="891566" y="3770405"/>
            <a:ext cx="1750200" cy="0"/>
          </a:xfrm>
          <a:prstGeom prst="straightConnector1">
            <a:avLst/>
          </a:prstGeom>
          <a:noFill/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" name="Google Shape;110;g1402f58ccf5_0_1"/>
          <p:cNvCxnSpPr>
            <a:endCxn id="108" idx="2"/>
          </p:cNvCxnSpPr>
          <p:nvPr/>
        </p:nvCxnSpPr>
        <p:spPr>
          <a:xfrm>
            <a:off x="-34" y="3770405"/>
            <a:ext cx="540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" name="Google Shape;111;g1402f58ccf5_0_1"/>
          <p:cNvCxnSpPr>
            <a:stCxn id="109" idx="6"/>
            <a:endCxn id="112" idx="2"/>
          </p:cNvCxnSpPr>
          <p:nvPr/>
        </p:nvCxnSpPr>
        <p:spPr>
          <a:xfrm>
            <a:off x="2993391" y="3770405"/>
            <a:ext cx="1756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" name="Google Shape;113;g1402f58ccf5_0_1"/>
          <p:cNvCxnSpPr>
            <a:stCxn id="112" idx="6"/>
            <a:endCxn id="114" idx="2"/>
          </p:cNvCxnSpPr>
          <p:nvPr/>
        </p:nvCxnSpPr>
        <p:spPr>
          <a:xfrm>
            <a:off x="5101504" y="3770405"/>
            <a:ext cx="17565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" name="Google Shape;115;g1402f58ccf5_0_1"/>
          <p:cNvCxnSpPr>
            <a:stCxn id="114" idx="6"/>
          </p:cNvCxnSpPr>
          <p:nvPr/>
        </p:nvCxnSpPr>
        <p:spPr>
          <a:xfrm>
            <a:off x="7209616" y="3770405"/>
            <a:ext cx="1959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" name="Google Shape;95;g1402f58ccf5_0_1"/>
          <p:cNvSpPr/>
          <p:nvPr/>
        </p:nvSpPr>
        <p:spPr>
          <a:xfrm>
            <a:off x="4747816" y="1443142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ru-RU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1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1402f58ccf5_0_1"/>
          <p:cNvSpPr/>
          <p:nvPr/>
        </p:nvSpPr>
        <p:spPr>
          <a:xfrm>
            <a:off x="6849641" y="1443142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ru-RU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1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g1402f58ccf5_0_1"/>
          <p:cNvSpPr/>
          <p:nvPr/>
        </p:nvSpPr>
        <p:spPr>
          <a:xfrm>
            <a:off x="539966" y="2518880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ru-RU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b="1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g1402f58ccf5_0_1"/>
          <p:cNvSpPr/>
          <p:nvPr/>
        </p:nvSpPr>
        <p:spPr>
          <a:xfrm>
            <a:off x="2641791" y="2518880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ru-RU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b="1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1402f58ccf5_0_1"/>
          <p:cNvSpPr/>
          <p:nvPr/>
        </p:nvSpPr>
        <p:spPr>
          <a:xfrm>
            <a:off x="4749904" y="2518880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ru-RU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 b="1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1402f58ccf5_0_1"/>
          <p:cNvSpPr/>
          <p:nvPr/>
        </p:nvSpPr>
        <p:spPr>
          <a:xfrm>
            <a:off x="6858016" y="2518880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ru-RU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endParaRPr b="1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1402f58ccf5_0_1"/>
          <p:cNvSpPr/>
          <p:nvPr/>
        </p:nvSpPr>
        <p:spPr>
          <a:xfrm>
            <a:off x="539966" y="3594605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</a:t>
            </a:r>
            <a:endParaRPr b="1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g1402f58ccf5_0_1"/>
          <p:cNvSpPr/>
          <p:nvPr/>
        </p:nvSpPr>
        <p:spPr>
          <a:xfrm>
            <a:off x="2641791" y="3594605"/>
            <a:ext cx="351600" cy="351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endParaRPr b="1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g1402f58ccf5_0_1"/>
          <p:cNvSpPr/>
          <p:nvPr/>
        </p:nvSpPr>
        <p:spPr>
          <a:xfrm>
            <a:off x="4749904" y="3594605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ru-RU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  <a:endParaRPr b="1" i="0" sz="10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g1402f58ccf5_0_1"/>
          <p:cNvSpPr/>
          <p:nvPr/>
        </p:nvSpPr>
        <p:spPr>
          <a:xfrm>
            <a:off x="6858016" y="3594605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ru-RU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12</a:t>
            </a:r>
            <a:endParaRPr b="1" i="0" sz="10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1402f58ccf5_0_1"/>
          <p:cNvSpPr txBox="1"/>
          <p:nvPr>
            <p:ph idx="2" type="subTitle"/>
          </p:nvPr>
        </p:nvSpPr>
        <p:spPr>
          <a:xfrm>
            <a:off x="540000" y="2876399"/>
            <a:ext cx="1746000" cy="549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Горизонтальные уровни и вертикальные срезы архитектуры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117" name="Google Shape;117;g1402f58ccf5_0_1"/>
          <p:cNvSpPr txBox="1"/>
          <p:nvPr>
            <p:ph idx="3" type="subTitle"/>
          </p:nvPr>
        </p:nvSpPr>
        <p:spPr>
          <a:xfrm>
            <a:off x="540000" y="3952800"/>
            <a:ext cx="1746000" cy="8565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ru-RU">
                <a:solidFill>
                  <a:schemeClr val="dk1"/>
                </a:solidFill>
              </a:rPr>
              <a:t>Способы связывания и передачи данных между компонентами приложения, протоколы и API. REST, gRPC, брокеры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8" name="Google Shape;118;g1402f58ccf5_0_1"/>
          <p:cNvSpPr txBox="1"/>
          <p:nvPr>
            <p:ph idx="5" type="subTitle"/>
          </p:nvPr>
        </p:nvSpPr>
        <p:spPr>
          <a:xfrm>
            <a:off x="2646000" y="2876399"/>
            <a:ext cx="1746000" cy="535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Принципы построения приложений «чистая архитектура»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119" name="Google Shape;119;g1402f58ccf5_0_1"/>
          <p:cNvSpPr txBox="1"/>
          <p:nvPr>
            <p:ph idx="6" type="subTitle"/>
          </p:nvPr>
        </p:nvSpPr>
        <p:spPr>
          <a:xfrm>
            <a:off x="2646000" y="3952800"/>
            <a:ext cx="1746000" cy="8933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ru-RU" sz="1000">
                <a:solidFill>
                  <a:schemeClr val="dk1"/>
                </a:solidFill>
              </a:rPr>
              <a:t>Паттерны проектирования и структура приложений с пользовательским интерфейсом, сервисами обработки и базой данных</a:t>
            </a:r>
            <a:endParaRPr/>
          </a:p>
        </p:txBody>
      </p:sp>
      <p:sp>
        <p:nvSpPr>
          <p:cNvPr id="120" name="Google Shape;120;g1402f58ccf5_0_1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Принципы SOLID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121" name="Google Shape;121;g1402f58ccf5_0_1"/>
          <p:cNvSpPr txBox="1"/>
          <p:nvPr>
            <p:ph idx="8" type="subTitle"/>
          </p:nvPr>
        </p:nvSpPr>
        <p:spPr>
          <a:xfrm>
            <a:off x="4752000" y="2876399"/>
            <a:ext cx="1799168" cy="5496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ru-RU">
                <a:solidFill>
                  <a:schemeClr val="dk1"/>
                </a:solidFill>
              </a:rPr>
              <a:t>Архитектура WEB-приложений: компоненты, MPA, SPA,PWA, CSR, SSR</a:t>
            </a:r>
            <a:endParaRPr/>
          </a:p>
        </p:txBody>
      </p:sp>
      <p:sp>
        <p:nvSpPr>
          <p:cNvPr id="122" name="Google Shape;122;g1402f58ccf5_0_1"/>
          <p:cNvSpPr txBox="1"/>
          <p:nvPr>
            <p:ph idx="9" type="subTitle"/>
          </p:nvPr>
        </p:nvSpPr>
        <p:spPr>
          <a:xfrm>
            <a:off x="6858050" y="40609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ru-RU">
                <a:solidFill>
                  <a:schemeClr val="lt2"/>
                </a:solidFill>
              </a:rPr>
              <a:t>Подходы и принципы тестирования приложений</a:t>
            </a:r>
            <a:endParaRPr/>
          </a:p>
        </p:txBody>
      </p:sp>
      <p:sp>
        <p:nvSpPr>
          <p:cNvPr id="123" name="Google Shape;123;g1402f58ccf5_0_1"/>
          <p:cNvSpPr txBox="1"/>
          <p:nvPr>
            <p:ph idx="13" type="subTitle"/>
          </p:nvPr>
        </p:nvSpPr>
        <p:spPr>
          <a:xfrm>
            <a:off x="6858000" y="1799999"/>
            <a:ext cx="1923000" cy="5364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Компоненты. Принципы связности и сочетаемости компонентов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4" name="Google Shape;124;g1402f58ccf5_0_1"/>
          <p:cNvSpPr txBox="1"/>
          <p:nvPr>
            <p:ph idx="14" type="subTitle"/>
          </p:nvPr>
        </p:nvSpPr>
        <p:spPr>
          <a:xfrm>
            <a:off x="6858000" y="2876399"/>
            <a:ext cx="2100900" cy="5726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Архитектура прикладных приложений (мобильные): MVC, MVP, MVVM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125" name="Google Shape;125;g1402f58ccf5_0_1"/>
          <p:cNvSpPr txBox="1"/>
          <p:nvPr>
            <p:ph idx="15" type="subTitle"/>
          </p:nvPr>
        </p:nvSpPr>
        <p:spPr>
          <a:xfrm>
            <a:off x="4752013" y="40609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>
                <a:solidFill>
                  <a:schemeClr val="lt2"/>
                </a:solidFill>
              </a:rPr>
              <a:t>Сервис-ориентированные архитектуры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126" name="Google Shape;126;g1402f58ccf5_0_1"/>
          <p:cNvSpPr txBox="1"/>
          <p:nvPr>
            <p:ph idx="16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127" name="Google Shape;127;g1402f58ccf5_0_1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/>
              <a:t>План курса</a:t>
            </a:r>
            <a:endParaRPr/>
          </a:p>
        </p:txBody>
      </p:sp>
      <p:cxnSp>
        <p:nvCxnSpPr>
          <p:cNvPr id="128" name="Google Shape;128;g1402f58ccf5_0_1"/>
          <p:cNvCxnSpPr>
            <a:stCxn id="129" idx="6"/>
          </p:cNvCxnSpPr>
          <p:nvPr/>
        </p:nvCxnSpPr>
        <p:spPr>
          <a:xfrm>
            <a:off x="2997591" y="1615797"/>
            <a:ext cx="1750200" cy="3000"/>
          </a:xfrm>
          <a:prstGeom prst="straightConnector1">
            <a:avLst/>
          </a:prstGeom>
          <a:noFill/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" name="Google Shape;130;g1402f58ccf5_0_1"/>
          <p:cNvCxnSpPr>
            <a:stCxn id="131" idx="6"/>
            <a:endCxn id="129" idx="2"/>
          </p:cNvCxnSpPr>
          <p:nvPr/>
        </p:nvCxnSpPr>
        <p:spPr>
          <a:xfrm>
            <a:off x="891575" y="1615801"/>
            <a:ext cx="1754400" cy="0"/>
          </a:xfrm>
          <a:prstGeom prst="straightConnector1">
            <a:avLst/>
          </a:prstGeom>
          <a:noFill/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g1402f58ccf5_0_1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>
                <a:solidFill>
                  <a:schemeClr val="dk1"/>
                </a:solidFill>
              </a:rPr>
              <a:t>Введение в архитектуру ПО</a:t>
            </a:r>
            <a:endParaRPr/>
          </a:p>
        </p:txBody>
      </p:sp>
      <p:sp>
        <p:nvSpPr>
          <p:cNvPr id="131" name="Google Shape;131;g1402f58ccf5_0_1"/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ru-RU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1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1402f58ccf5_0_1"/>
          <p:cNvSpPr/>
          <p:nvPr/>
        </p:nvSpPr>
        <p:spPr>
          <a:xfrm>
            <a:off x="2645991" y="1439997"/>
            <a:ext cx="351600" cy="3516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rgbClr val="29DA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ru-RU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1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g1402f58ccf5_0_1"/>
          <p:cNvSpPr txBox="1"/>
          <p:nvPr>
            <p:ph idx="4" type="subTitle"/>
          </p:nvPr>
        </p:nvSpPr>
        <p:spPr>
          <a:xfrm>
            <a:off x="2646000" y="1799999"/>
            <a:ext cx="1746000" cy="5364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lang="ru-RU">
                <a:solidFill>
                  <a:schemeClr val="dk1"/>
                </a:solidFill>
              </a:rPr>
              <a:t>Объектно-ориентированное проектирование и паттерны ООП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8"/>
          <p:cNvSpPr txBox="1"/>
          <p:nvPr>
            <p:ph type="title"/>
          </p:nvPr>
        </p:nvSpPr>
        <p:spPr>
          <a:xfrm>
            <a:off x="540000" y="2120225"/>
            <a:ext cx="80640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lang="ru-RU" sz="3600">
                <a:solidFill>
                  <a:schemeClr val="lt1"/>
                </a:solidFill>
              </a:rPr>
              <a:t>Domain Driven Design (DDD)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644fccce94_0_39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Domain Driven Design (DDD)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88" name="Google Shape;288;g1644fccce94_0_39"/>
          <p:cNvSpPr txBox="1"/>
          <p:nvPr/>
        </p:nvSpPr>
        <p:spPr>
          <a:xfrm>
            <a:off x="548750" y="1309650"/>
            <a:ext cx="80556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➔"/>
            </a:pP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Domain driven design </a:t>
            </a:r>
            <a:r>
              <a:rPr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или предметно-ориентированное проектирование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это концепция, согласно которой 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структура и язык программного кода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(имена классов, методы классов, переменные классов) должны соответствовать 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бизнес-области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89" name="Google Shape;289;g1644fccce94_0_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1038" y="2453258"/>
            <a:ext cx="5041900" cy="275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644fccce94_0_46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Сущности </a:t>
            </a: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Domain Driven Design (DDD)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95" name="Google Shape;295;g1644fccce94_0_46"/>
          <p:cNvSpPr/>
          <p:nvPr/>
        </p:nvSpPr>
        <p:spPr>
          <a:xfrm>
            <a:off x="4242625" y="1800235"/>
            <a:ext cx="2857200" cy="344100"/>
          </a:xfrm>
          <a:prstGeom prst="rect">
            <a:avLst/>
          </a:prstGeom>
          <a:solidFill>
            <a:srgbClr val="DCCD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Домен</a:t>
            </a:r>
            <a:endParaRPr sz="12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6" name="Google Shape;296;g1644fccce94_0_46"/>
          <p:cNvSpPr/>
          <p:nvPr/>
        </p:nvSpPr>
        <p:spPr>
          <a:xfrm>
            <a:off x="4242625" y="2291385"/>
            <a:ext cx="2857200" cy="344100"/>
          </a:xfrm>
          <a:prstGeom prst="rect">
            <a:avLst/>
          </a:prstGeom>
          <a:solidFill>
            <a:srgbClr val="DCCD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Модель</a:t>
            </a:r>
            <a:endParaRPr sz="12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7" name="Google Shape;297;g1644fccce94_0_46"/>
          <p:cNvSpPr/>
          <p:nvPr/>
        </p:nvSpPr>
        <p:spPr>
          <a:xfrm>
            <a:off x="4242625" y="2782535"/>
            <a:ext cx="2857200" cy="344100"/>
          </a:xfrm>
          <a:prstGeom prst="rect">
            <a:avLst/>
          </a:prstGeom>
          <a:solidFill>
            <a:srgbClr val="DCCD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Агрегаты</a:t>
            </a:r>
            <a:endParaRPr sz="12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8" name="Google Shape;298;g1644fccce94_0_46"/>
          <p:cNvSpPr/>
          <p:nvPr/>
        </p:nvSpPr>
        <p:spPr>
          <a:xfrm>
            <a:off x="4242625" y="3273685"/>
            <a:ext cx="2857200" cy="344100"/>
          </a:xfrm>
          <a:prstGeom prst="rect">
            <a:avLst/>
          </a:prstGeom>
          <a:solidFill>
            <a:srgbClr val="DCCD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Сервисы</a:t>
            </a:r>
            <a:endParaRPr sz="12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9" name="Google Shape;299;g1644fccce94_0_46"/>
          <p:cNvSpPr/>
          <p:nvPr/>
        </p:nvSpPr>
        <p:spPr>
          <a:xfrm>
            <a:off x="4242625" y="3764835"/>
            <a:ext cx="2857200" cy="344100"/>
          </a:xfrm>
          <a:prstGeom prst="rect">
            <a:avLst/>
          </a:prstGeom>
          <a:solidFill>
            <a:srgbClr val="DCCD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Репозитории</a:t>
            </a:r>
            <a:endParaRPr sz="12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00" name="Google Shape;300;g1644fccce94_0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750" y="2164347"/>
            <a:ext cx="2439826" cy="158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644fccce94_0_62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Domain Driven Design (DDD)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06" name="Google Shape;306;g1644fccce94_0_62"/>
          <p:cNvSpPr txBox="1"/>
          <p:nvPr/>
        </p:nvSpPr>
        <p:spPr>
          <a:xfrm>
            <a:off x="646075" y="2291375"/>
            <a:ext cx="3000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Единый язык предметной области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07" name="Google Shape;307;g1644fccce94_0_62"/>
          <p:cNvSpPr txBox="1"/>
          <p:nvPr/>
        </p:nvSpPr>
        <p:spPr>
          <a:xfrm>
            <a:off x="3254625" y="1372550"/>
            <a:ext cx="5233500" cy="25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Источником </a:t>
            </a: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единого языка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является </a:t>
            </a: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бизнес сторона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компании. 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Есть </a:t>
            </a:r>
            <a:r>
              <a:rPr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концепция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которую необходимо реализовать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Затем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терминология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согласовывается с технологической стороной компании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целью создания общей </a:t>
            </a:r>
            <a:r>
              <a:rPr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терминологии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которая может использоваться бизнесом, технологией и в самом коде без каких-либо двусмысленностей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 txBox="1"/>
          <p:nvPr>
            <p:ph type="title"/>
          </p:nvPr>
        </p:nvSpPr>
        <p:spPr>
          <a:xfrm>
            <a:off x="842371" y="1740275"/>
            <a:ext cx="7459200" cy="17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 sz="1800"/>
              <a:t>Код, классы, методы, свойства и наименование модулей должны соответствовать </a:t>
            </a:r>
            <a:r>
              <a:rPr b="1" lang="ru-RU" sz="1800">
                <a:solidFill>
                  <a:srgbClr val="610AE2"/>
                </a:solidFill>
              </a:rPr>
              <a:t>единому языку.</a:t>
            </a:r>
            <a:endParaRPr b="1" sz="1800">
              <a:solidFill>
                <a:srgbClr val="610AE2"/>
              </a:solidFill>
            </a:endParaRPr>
          </a:p>
        </p:txBody>
      </p:sp>
      <p:sp>
        <p:nvSpPr>
          <p:cNvPr id="313" name="Google Shape;313;p31"/>
          <p:cNvSpPr txBox="1"/>
          <p:nvPr/>
        </p:nvSpPr>
        <p:spPr>
          <a:xfrm>
            <a:off x="1102342" y="4174494"/>
            <a:ext cx="7459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необходимости стоит провести рефакторинг кода!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t/>
            </a:r>
            <a:endParaRPr/>
          </a:p>
        </p:txBody>
      </p:sp>
      <p:sp>
        <p:nvSpPr>
          <p:cNvPr id="319" name="Google Shape;319;p32"/>
          <p:cNvSpPr txBox="1"/>
          <p:nvPr>
            <p:ph type="title"/>
          </p:nvPr>
        </p:nvSpPr>
        <p:spPr>
          <a:xfrm>
            <a:off x="540000" y="2120225"/>
            <a:ext cx="80640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2" marL="6350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3600"/>
              <a:buNone/>
            </a:pPr>
            <a:r>
              <a:rPr lang="ru-RU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Programmer Driven Design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644fccce94_0_76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Programmer Driven Design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25" name="Google Shape;325;g1644fccce94_0_76"/>
          <p:cNvSpPr txBox="1"/>
          <p:nvPr/>
        </p:nvSpPr>
        <p:spPr>
          <a:xfrm>
            <a:off x="548750" y="1372525"/>
            <a:ext cx="77349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635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Этот подход не подразумевает чёткого процесса, когда разработчик реализует систему так, как понимает и видит он сам.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26" name="Google Shape;326;g1644fccce94_0_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0" y="2762675"/>
            <a:ext cx="1611500" cy="138724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g1644fccce94_0_76"/>
          <p:cNvSpPr txBox="1"/>
          <p:nvPr/>
        </p:nvSpPr>
        <p:spPr>
          <a:xfrm>
            <a:off x="548750" y="2630125"/>
            <a:ext cx="6257700" cy="12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Такой подход приводит к решениям, которые невозможно развивать и поддерживать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28575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Char char="➔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Частью этого подхода является отсутствие какой-либо проектной документации, т. е. любая идея реализуется сразу в коде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9340500865_0_0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t/>
            </a:r>
            <a:endParaRPr/>
          </a:p>
        </p:txBody>
      </p:sp>
      <p:sp>
        <p:nvSpPr>
          <p:cNvPr id="333" name="Google Shape;333;g19340500865_0_0"/>
          <p:cNvSpPr txBox="1"/>
          <p:nvPr>
            <p:ph type="title"/>
          </p:nvPr>
        </p:nvSpPr>
        <p:spPr>
          <a:xfrm>
            <a:off x="540000" y="2120225"/>
            <a:ext cx="80640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2" marL="6350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3600"/>
              <a:buNone/>
            </a:pPr>
            <a:r>
              <a:rPr lang="ru-RU" sz="3400">
                <a:latin typeface="IBM Plex Sans"/>
                <a:ea typeface="IBM Plex Sans"/>
                <a:cs typeface="IBM Plex Sans"/>
                <a:sym typeface="IBM Plex Sans"/>
              </a:rPr>
              <a:t>П</a:t>
            </a:r>
            <a:r>
              <a:rPr lang="ru-RU" sz="3400">
                <a:latin typeface="IBM Plex Sans"/>
                <a:ea typeface="IBM Plex Sans"/>
                <a:cs typeface="IBM Plex Sans"/>
                <a:sym typeface="IBM Plex Sans"/>
              </a:rPr>
              <a:t>лан проектирования </a:t>
            </a:r>
            <a:endParaRPr sz="3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2" marL="6350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3600"/>
              <a:buNone/>
            </a:pPr>
            <a:r>
              <a:rPr lang="ru-RU" sz="3400">
                <a:latin typeface="IBM Plex Sans"/>
                <a:ea typeface="IBM Plex Sans"/>
                <a:cs typeface="IBM Plex Sans"/>
                <a:sym typeface="IBM Plex Sans"/>
              </a:rPr>
              <a:t>прикладного приложения</a:t>
            </a:r>
            <a:endParaRPr sz="4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644fccce94_0_104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Примерный план проектирования  для типового прикладного приложения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39" name="Google Shape;339;g1644fccce94_0_104"/>
          <p:cNvSpPr txBox="1"/>
          <p:nvPr/>
        </p:nvSpPr>
        <p:spPr>
          <a:xfrm>
            <a:off x="548750" y="1561875"/>
            <a:ext cx="7963800" cy="1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Анализ требований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Анализ предметной области (домена), выработка единого языка, ограниченного контекста и формализация домена ядра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644fccce94_0_85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Примерный план проектирования для типового прикладного приложения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45" name="Google Shape;345;g1644fccce94_0_85"/>
          <p:cNvSpPr txBox="1"/>
          <p:nvPr/>
        </p:nvSpPr>
        <p:spPr>
          <a:xfrm>
            <a:off x="548750" y="1561875"/>
            <a:ext cx="7963800" cy="20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Анализ требований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Анализ предметной области (домена), выработка единого языка, ограниченного контекста и формализация домена ядра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Формирование сущностей домена (сущностей ядра)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Формализация сценариев (посредством пользовательских сценариев — Use Case и описаний бизнес процессов — BPMN)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"/>
          <p:cNvSpPr txBox="1"/>
          <p:nvPr/>
        </p:nvSpPr>
        <p:spPr>
          <a:xfrm>
            <a:off x="1274885" y="1194016"/>
            <a:ext cx="64731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Паттерны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проектирования и структура приложений с пользовательским интерфейсом, сервисами обработки и базой данных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644fccce94_0_99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Примерный план проектирования для типового прикладного приложения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51" name="Google Shape;351;g1644fccce94_0_99"/>
          <p:cNvSpPr txBox="1"/>
          <p:nvPr/>
        </p:nvSpPr>
        <p:spPr>
          <a:xfrm>
            <a:off x="548750" y="1561875"/>
            <a:ext cx="7963800" cy="26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Анализ требований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Анализ предметной области (домена), выработка единого языка, ограниченного контекста и формализация домена ядра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Формирование сущностей домена (сущностей ядра)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Формализация сценариев (посредством пользовательских сценариев — Use Case и описаний бизнес процессов — BPMN)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Анализ сценариев, выработка уточнённых требований к приложению и его частям (требования к хранению данных, требования по взаимодействию с пользователем)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644fccce94_0_114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Примерный план проектирования для типового прикладного приложения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57" name="Google Shape;357;g1644fccce94_0_114"/>
          <p:cNvSpPr txBox="1"/>
          <p:nvPr/>
        </p:nvSpPr>
        <p:spPr>
          <a:xfrm>
            <a:off x="548750" y="1561875"/>
            <a:ext cx="79638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 startAt="6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Примерный выбор проектных и технологических решений по хранению и представлению данных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644fccce94_0_94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Примерный план проектирования для типового прикладного приложения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3" name="Google Shape;363;g1644fccce94_0_94"/>
          <p:cNvSpPr txBox="1"/>
          <p:nvPr/>
        </p:nvSpPr>
        <p:spPr>
          <a:xfrm>
            <a:off x="548750" y="1561875"/>
            <a:ext cx="7963800" cy="14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 startAt="6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римерный выбор проектных и технологических решений по хранению и представлению данных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 startAt="6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Выбор архитектурных паттернов для связывания и реализации слоёв и их частей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AutoNum type="arabicPeriod" startAt="6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Проектирование слоя сценариев (бизнес-логики)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644fccce94_0_119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Примерный план проектирования для типового прикладного приложения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9" name="Google Shape;369;g1644fccce94_0_119"/>
          <p:cNvSpPr txBox="1"/>
          <p:nvPr/>
        </p:nvSpPr>
        <p:spPr>
          <a:xfrm>
            <a:off x="548750" y="1561875"/>
            <a:ext cx="7963800" cy="29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 startAt="6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Примерный выбор проектных и технологических решений по хранению и представлению данных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 startAt="6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Выбор архитектурных паттернов для связывания и реализации слоёв и их частей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 startAt="6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Проектирование слоя сценариев (бизнес-логики)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 startAt="6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Проектирование слоя контроллеров и адаптеров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 startAt="6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Выбор фреймворков и библиотек для внешнего слоя, фиксация способов хранения и представления данных (работа с деталями)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t/>
            </a:r>
            <a:endParaRPr/>
          </a:p>
        </p:txBody>
      </p:sp>
      <p:sp>
        <p:nvSpPr>
          <p:cNvPr id="375" name="Google Shape;375;p38"/>
          <p:cNvSpPr txBox="1"/>
          <p:nvPr>
            <p:ph type="title"/>
          </p:nvPr>
        </p:nvSpPr>
        <p:spPr>
          <a:xfrm>
            <a:off x="540000" y="2120225"/>
            <a:ext cx="80640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lang="ru-RU"/>
              <a:t>Подходы к разработке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6995d677ec_0_42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Каскадная схема разработки ПО</a:t>
            </a:r>
            <a:endParaRPr b="0"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81" name="Google Shape;381;g16995d677ec_0_42"/>
          <p:cNvSpPr/>
          <p:nvPr/>
        </p:nvSpPr>
        <p:spPr>
          <a:xfrm>
            <a:off x="540003" y="1291763"/>
            <a:ext cx="1943100" cy="578700"/>
          </a:xfrm>
          <a:prstGeom prst="roundRect">
            <a:avLst>
              <a:gd fmla="val 0" name="adj"/>
            </a:avLst>
          </a:prstGeom>
          <a:solidFill>
            <a:srgbClr val="FDAF9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 требований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2" name="Google Shape;382;g16995d677ec_0_42"/>
          <p:cNvSpPr/>
          <p:nvPr/>
        </p:nvSpPr>
        <p:spPr>
          <a:xfrm>
            <a:off x="1674453" y="1993050"/>
            <a:ext cx="1943100" cy="578700"/>
          </a:xfrm>
          <a:prstGeom prst="roundRect">
            <a:avLst>
              <a:gd fmla="val 0" name="adj"/>
            </a:avLst>
          </a:prstGeom>
          <a:solidFill>
            <a:srgbClr val="E3D10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g16995d677ec_0_42"/>
          <p:cNvSpPr/>
          <p:nvPr/>
        </p:nvSpPr>
        <p:spPr>
          <a:xfrm>
            <a:off x="2547453" y="2747850"/>
            <a:ext cx="1943100" cy="5787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g16995d677ec_0_42"/>
          <p:cNvSpPr/>
          <p:nvPr/>
        </p:nvSpPr>
        <p:spPr>
          <a:xfrm>
            <a:off x="3609203" y="3502650"/>
            <a:ext cx="1943100" cy="578700"/>
          </a:xfrm>
          <a:prstGeom prst="roundRect">
            <a:avLst>
              <a:gd fmla="val 0" name="adj"/>
            </a:avLst>
          </a:prstGeom>
          <a:solidFill>
            <a:srgbClr val="CBB4E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g16995d677ec_0_42"/>
          <p:cNvSpPr/>
          <p:nvPr/>
        </p:nvSpPr>
        <p:spPr>
          <a:xfrm>
            <a:off x="4490553" y="4257450"/>
            <a:ext cx="1943100" cy="578700"/>
          </a:xfrm>
          <a:prstGeom prst="roundRect">
            <a:avLst>
              <a:gd fmla="val 0" name="adj"/>
            </a:avLst>
          </a:prstGeom>
          <a:solidFill>
            <a:srgbClr val="CBB4E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g16995d677ec_0_42"/>
          <p:cNvSpPr txBox="1"/>
          <p:nvPr/>
        </p:nvSpPr>
        <p:spPr>
          <a:xfrm>
            <a:off x="1674450" y="20822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Проектирование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7" name="Google Shape;387;g16995d677ec_0_42"/>
          <p:cNvSpPr txBox="1"/>
          <p:nvPr/>
        </p:nvSpPr>
        <p:spPr>
          <a:xfrm>
            <a:off x="2547450" y="28370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8" name="Google Shape;388;g16995d677ec_0_42"/>
          <p:cNvSpPr txBox="1"/>
          <p:nvPr/>
        </p:nvSpPr>
        <p:spPr>
          <a:xfrm>
            <a:off x="3600450" y="35918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Тестирование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9" name="Google Shape;389;g16995d677ec_0_42"/>
          <p:cNvSpPr txBox="1"/>
          <p:nvPr/>
        </p:nvSpPr>
        <p:spPr>
          <a:xfrm>
            <a:off x="4490550" y="43466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Ввод в действие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390" name="Google Shape;390;g16995d677ec_0_42"/>
          <p:cNvCxnSpPr>
            <a:stCxn id="386" idx="3"/>
          </p:cNvCxnSpPr>
          <p:nvPr/>
        </p:nvCxnSpPr>
        <p:spPr>
          <a:xfrm rot="10800000">
            <a:off x="2547450" y="1592088"/>
            <a:ext cx="1070100" cy="690300"/>
          </a:xfrm>
          <a:prstGeom prst="curvedConnector3">
            <a:avLst>
              <a:gd fmla="val -22253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cxnSp>
        <p:nvCxnSpPr>
          <p:cNvPr id="391" name="Google Shape;391;g16995d677ec_0_42"/>
          <p:cNvCxnSpPr>
            <a:stCxn id="387" idx="1"/>
            <a:endCxn id="386" idx="1"/>
          </p:cNvCxnSpPr>
          <p:nvPr/>
        </p:nvCxnSpPr>
        <p:spPr>
          <a:xfrm rot="10800000">
            <a:off x="1674450" y="2282388"/>
            <a:ext cx="873000" cy="754800"/>
          </a:xfrm>
          <a:prstGeom prst="curvedConnector3">
            <a:avLst>
              <a:gd fmla="val 127277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cxnSp>
        <p:nvCxnSpPr>
          <p:cNvPr id="392" name="Google Shape;392;g16995d677ec_0_42"/>
          <p:cNvCxnSpPr>
            <a:stCxn id="388" idx="3"/>
          </p:cNvCxnSpPr>
          <p:nvPr/>
        </p:nvCxnSpPr>
        <p:spPr>
          <a:xfrm rot="10800000">
            <a:off x="4490550" y="3037188"/>
            <a:ext cx="1053000" cy="754800"/>
          </a:xfrm>
          <a:prstGeom prst="curvedConnector3">
            <a:avLst>
              <a:gd fmla="val -22614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cxnSp>
        <p:nvCxnSpPr>
          <p:cNvPr id="393" name="Google Shape;393;g16995d677ec_0_42"/>
          <p:cNvCxnSpPr/>
          <p:nvPr/>
        </p:nvCxnSpPr>
        <p:spPr>
          <a:xfrm rot="10800000">
            <a:off x="3600450" y="3791988"/>
            <a:ext cx="881400" cy="754800"/>
          </a:xfrm>
          <a:prstGeom prst="curvedConnector3">
            <a:avLst>
              <a:gd fmla="val 139911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sp>
        <p:nvSpPr>
          <p:cNvPr id="394" name="Google Shape;394;g16995d677ec_0_42"/>
          <p:cNvSpPr txBox="1"/>
          <p:nvPr/>
        </p:nvSpPr>
        <p:spPr>
          <a:xfrm rot="-1745105">
            <a:off x="4941726" y="851810"/>
            <a:ext cx="1040510" cy="400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000" u="none" cap="none" strike="noStrike">
                <a:solidFill>
                  <a:srgbClr val="FFC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Design</a:t>
            </a:r>
            <a:endParaRPr b="1" i="0" sz="2000" u="none" cap="none" strike="noStrike">
              <a:solidFill>
                <a:srgbClr val="FFC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5" name="Google Shape;395;g16995d677ec_0_42"/>
          <p:cNvSpPr/>
          <p:nvPr/>
        </p:nvSpPr>
        <p:spPr>
          <a:xfrm rot="9106539">
            <a:off x="4026769" y="1457548"/>
            <a:ext cx="898874" cy="273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E3D104"/>
          </a:solidFill>
          <a:ln cap="flat" cmpd="sng" w="25400">
            <a:solidFill>
              <a:srgbClr val="6633B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B98EF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16995d677ec_0_42"/>
          <p:cNvSpPr txBox="1"/>
          <p:nvPr/>
        </p:nvSpPr>
        <p:spPr>
          <a:xfrm rot="-1745229">
            <a:off x="5828651" y="1536730"/>
            <a:ext cx="1795782" cy="400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000" u="none" cap="none" strike="noStrike">
                <a:solidFill>
                  <a:srgbClr val="29DA24"/>
                </a:solidFill>
                <a:latin typeface="IBM Plex Sans"/>
                <a:ea typeface="IBM Plex Sans"/>
                <a:cs typeface="IBM Plex Sans"/>
                <a:sym typeface="IBM Plex Sans"/>
              </a:rPr>
              <a:t>Development</a:t>
            </a:r>
            <a:endParaRPr b="1" i="0" sz="2000" u="none" cap="none" strike="noStrike">
              <a:solidFill>
                <a:srgbClr val="29DA24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7" name="Google Shape;397;g16995d677ec_0_42"/>
          <p:cNvSpPr/>
          <p:nvPr/>
        </p:nvSpPr>
        <p:spPr>
          <a:xfrm rot="9106539">
            <a:off x="5060822" y="2278499"/>
            <a:ext cx="898874" cy="273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29DA24"/>
          </a:solidFill>
          <a:ln cap="flat" cmpd="sng" w="25400">
            <a:solidFill>
              <a:srgbClr val="6633B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B98EF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2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t/>
            </a:r>
            <a:endParaRPr/>
          </a:p>
        </p:txBody>
      </p:sp>
      <p:sp>
        <p:nvSpPr>
          <p:cNvPr id="403" name="Google Shape;403;p4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b="1" lang="ru-RU"/>
              <a:t>Feature Driven Development — FDD</a:t>
            </a:r>
            <a:br>
              <a:rPr lang="ru-RU"/>
            </a:br>
            <a:r>
              <a:rPr lang="ru-RU">
                <a:solidFill>
                  <a:schemeClr val="lt1"/>
                </a:solidFill>
              </a:rPr>
              <a:t>Разработка на основе функций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644fccce94_0_129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FDD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09" name="Google Shape;409;g1644fccce94_0_129"/>
          <p:cNvSpPr txBox="1"/>
          <p:nvPr/>
        </p:nvSpPr>
        <p:spPr>
          <a:xfrm>
            <a:off x="860000" y="1185700"/>
            <a:ext cx="74415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4958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Feature-driven development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это итеративный и инкрементный процесс разработки программного обеспечения.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0" name="Google Shape;410;g1644fccce94_0_129"/>
          <p:cNvSpPr txBox="1"/>
          <p:nvPr/>
        </p:nvSpPr>
        <p:spPr>
          <a:xfrm>
            <a:off x="606500" y="2433850"/>
            <a:ext cx="7644300" cy="15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Char char="➔"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Основная цель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своевременное и </a:t>
            </a:r>
            <a:r>
              <a:rPr lang="ru-RU" sz="1200">
                <a:solidFill>
                  <a:srgbClr val="262626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систематическое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предоставление осязаемого, работающего программного обеспечения в соответствии с принципами, лежащими в основе Манифеста Agile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➔"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 на основе функций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была изначально предложена Джеффом Де Люкой для проекта по разработке программного обеспечения для одного крупного сингапурского банка в 1997 году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644fccce94_0_138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FDD включается в себя 5 видов деятельности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6" name="Google Shape;416;g1644fccce94_0_138"/>
          <p:cNvSpPr/>
          <p:nvPr/>
        </p:nvSpPr>
        <p:spPr>
          <a:xfrm>
            <a:off x="548750" y="1650525"/>
            <a:ext cx="2362500" cy="344100"/>
          </a:xfrm>
          <a:prstGeom prst="rect">
            <a:avLst/>
          </a:prstGeom>
          <a:solidFill>
            <a:srgbClr val="DCCD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 общей модели информационной системы</a:t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7" name="Google Shape;417;g1644fccce94_0_138"/>
          <p:cNvSpPr/>
          <p:nvPr/>
        </p:nvSpPr>
        <p:spPr>
          <a:xfrm>
            <a:off x="548750" y="2141675"/>
            <a:ext cx="2362500" cy="344100"/>
          </a:xfrm>
          <a:prstGeom prst="rect">
            <a:avLst/>
          </a:prstGeom>
          <a:solidFill>
            <a:srgbClr val="DCCD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Составление списка необходимых функций системы</a:t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8" name="Google Shape;418;g1644fccce94_0_138"/>
          <p:cNvSpPr/>
          <p:nvPr/>
        </p:nvSpPr>
        <p:spPr>
          <a:xfrm>
            <a:off x="548750" y="2632825"/>
            <a:ext cx="2362500" cy="344100"/>
          </a:xfrm>
          <a:prstGeom prst="rect">
            <a:avLst/>
          </a:prstGeom>
          <a:solidFill>
            <a:srgbClr val="DCCD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Планирование работы над каждой функцией</a:t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9" name="Google Shape;419;g1644fccce94_0_138"/>
          <p:cNvSpPr/>
          <p:nvPr/>
        </p:nvSpPr>
        <p:spPr>
          <a:xfrm>
            <a:off x="548750" y="3123975"/>
            <a:ext cx="2362500" cy="344100"/>
          </a:xfrm>
          <a:prstGeom prst="rect">
            <a:avLst/>
          </a:prstGeom>
          <a:solidFill>
            <a:srgbClr val="DCCD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Проектирование функции</a:t>
            </a:r>
            <a:endParaRPr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0" name="Google Shape;420;g1644fccce94_0_138"/>
          <p:cNvSpPr/>
          <p:nvPr/>
        </p:nvSpPr>
        <p:spPr>
          <a:xfrm>
            <a:off x="548750" y="3615125"/>
            <a:ext cx="2362500" cy="344100"/>
          </a:xfrm>
          <a:prstGeom prst="rect">
            <a:avLst/>
          </a:prstGeom>
          <a:solidFill>
            <a:srgbClr val="DCCD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функции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421" name="Google Shape;421;g1644fccce94_0_1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30615" y="1398385"/>
            <a:ext cx="5467293" cy="2813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644fccce94_0_150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Распределение трудоёмкости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427" name="Google Shape;427;g1644fccce94_0_1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2303" y="2084556"/>
            <a:ext cx="5467293" cy="2813002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g1644fccce94_0_150"/>
          <p:cNvSpPr/>
          <p:nvPr/>
        </p:nvSpPr>
        <p:spPr>
          <a:xfrm>
            <a:off x="2082300" y="1150950"/>
            <a:ext cx="3072900" cy="933600"/>
          </a:xfrm>
          <a:prstGeom prst="roundRect">
            <a:avLst>
              <a:gd fmla="val 16667" name="adj"/>
            </a:avLst>
          </a:prstGeom>
          <a:solidFill>
            <a:srgbClr val="CBB4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Анализ области 1% </a:t>
            </a:r>
            <a:br>
              <a:rPr lang="ru-RU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</a:br>
            <a:r>
              <a:rPr lang="ru-RU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Дизайн 40% </a:t>
            </a:r>
            <a:br>
              <a:rPr lang="ru-RU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</a:br>
            <a:r>
              <a:rPr lang="ru-RU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Проверка дизайна 3%</a:t>
            </a:r>
            <a:endParaRPr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29" name="Google Shape;429;g1644fccce94_0_150"/>
          <p:cNvSpPr/>
          <p:nvPr/>
        </p:nvSpPr>
        <p:spPr>
          <a:xfrm>
            <a:off x="5273850" y="1150950"/>
            <a:ext cx="2576700" cy="9336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Код 45%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Проверка кода 10% Включение в сборку 1%</a:t>
            </a:r>
            <a:endParaRPr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402f58ccf5_0_183"/>
          <p:cNvSpPr txBox="1"/>
          <p:nvPr>
            <p:ph type="title"/>
          </p:nvPr>
        </p:nvSpPr>
        <p:spPr>
          <a:xfrm>
            <a:off x="548750" y="720000"/>
            <a:ext cx="80640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На этом уроке</a:t>
            </a:r>
            <a:endParaRPr b="0"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44" name="Google Shape;144;g1402f58ccf5_0_183"/>
          <p:cNvSpPr txBox="1"/>
          <p:nvPr>
            <p:ph idx="1" type="subTitle"/>
          </p:nvPr>
        </p:nvSpPr>
        <p:spPr>
          <a:xfrm>
            <a:off x="548750" y="1352663"/>
            <a:ext cx="7703400" cy="28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319299" lvl="0" marL="374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Char char="📌"/>
            </a:pPr>
            <a:r>
              <a:rPr lang="ru-RU" sz="1400">
                <a:solidFill>
                  <a:schemeClr val="dk1"/>
                </a:solidFill>
              </a:rPr>
              <a:t>Узнаем подходы к проектированию и разработке приложений</a:t>
            </a:r>
            <a:endParaRPr sz="1400">
              <a:solidFill>
                <a:schemeClr val="dk1"/>
              </a:solidFill>
            </a:endParaRPr>
          </a:p>
          <a:p>
            <a:pPr indent="-3192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Char char="📌"/>
            </a:pPr>
            <a:r>
              <a:rPr lang="ru-RU" sz="1400">
                <a:solidFill>
                  <a:schemeClr val="dk1"/>
                </a:solidFill>
              </a:rPr>
              <a:t>Изучим варианты организации архитектуры клиент-серверных приложений</a:t>
            </a:r>
            <a:endParaRPr sz="1400">
              <a:solidFill>
                <a:schemeClr val="dk1"/>
              </a:solidFill>
            </a:endParaRPr>
          </a:p>
          <a:p>
            <a:pPr indent="-3192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Char char="📌"/>
            </a:pPr>
            <a:r>
              <a:rPr lang="ru-RU" sz="1400">
                <a:solidFill>
                  <a:schemeClr val="dk1"/>
                </a:solidFill>
              </a:rPr>
              <a:t>Изучим паттерны проектирования прикладных приложений: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➢"/>
            </a:pPr>
            <a:r>
              <a:rPr lang="ru-RU">
                <a:solidFill>
                  <a:schemeClr val="dk1"/>
                </a:solidFill>
              </a:rPr>
              <a:t>Паттерны связывания компонент и уровней приложения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➢"/>
            </a:pPr>
            <a:r>
              <a:rPr lang="ru-RU">
                <a:solidFill>
                  <a:schemeClr val="dk1"/>
                </a:solidFill>
              </a:rPr>
              <a:t>Паттерны управления данными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➢"/>
            </a:pPr>
            <a:r>
              <a:rPr lang="ru-RU">
                <a:solidFill>
                  <a:schemeClr val="dk1"/>
                </a:solidFill>
              </a:rPr>
              <a:t>Паттерны управления состоянием приложения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➢"/>
            </a:pPr>
            <a:r>
              <a:rPr lang="ru-RU">
                <a:solidFill>
                  <a:schemeClr val="dk1"/>
                </a:solidFill>
              </a:rPr>
              <a:t>Паттерны структурирования приложений</a:t>
            </a:r>
            <a:endParaRPr>
              <a:solidFill>
                <a:schemeClr val="dk1"/>
              </a:solidFill>
            </a:endParaRPr>
          </a:p>
          <a:p>
            <a:pPr indent="-319299" lvl="0" marL="374399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Arial"/>
              <a:buChar char="📌"/>
            </a:pPr>
            <a:r>
              <a:rPr lang="ru-RU" sz="1400">
                <a:solidFill>
                  <a:schemeClr val="dk1"/>
                </a:solidFill>
              </a:rPr>
              <a:t>Узнаем, что такое разрушающие изменения API — Breaking Changes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4" name="Google Shape;43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7873" y="486994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47"/>
          <p:cNvSpPr txBox="1"/>
          <p:nvPr/>
        </p:nvSpPr>
        <p:spPr>
          <a:xfrm>
            <a:off x="1416300" y="599600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 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6" name="Google Shape;436;p47"/>
          <p:cNvSpPr txBox="1"/>
          <p:nvPr/>
        </p:nvSpPr>
        <p:spPr>
          <a:xfrm>
            <a:off x="707875" y="1341425"/>
            <a:ext cx="3773400" cy="26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39700" lvl="0" marL="26193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Документация по свойствам системы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39700" lvl="0" marL="261936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Тщательное проектирование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39700" lvl="0" marL="261936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Проще оценивать небольшие задачи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39700" lvl="0" marL="261937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Тесты ориентированы на бизнес-задачи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39700" lvl="0" marL="261936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Проработанный процесс создания продукта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39700" lvl="0" marL="261936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Короткие итеративные циклы разработки позволяют быстрее наращивать функциональность и уменьшить количество ошибок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41" name="Google Shape;441;g1644fccce94_0_1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7873" y="486994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g1644fccce94_0_172"/>
          <p:cNvSpPr txBox="1"/>
          <p:nvPr/>
        </p:nvSpPr>
        <p:spPr>
          <a:xfrm>
            <a:off x="1416300" y="599600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 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443" name="Google Shape;443;g1644fccce94_0_1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51411" y="465157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g1644fccce94_0_172"/>
          <p:cNvSpPr txBox="1"/>
          <p:nvPr/>
        </p:nvSpPr>
        <p:spPr>
          <a:xfrm>
            <a:off x="5486563" y="599613"/>
            <a:ext cx="26361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 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5" name="Google Shape;445;g1644fccce94_0_172"/>
          <p:cNvSpPr txBox="1"/>
          <p:nvPr/>
        </p:nvSpPr>
        <p:spPr>
          <a:xfrm>
            <a:off x="707875" y="1341425"/>
            <a:ext cx="3773400" cy="26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39700" lvl="0" marL="26193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Документация по свойствам системы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39700" lvl="0" marL="261937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Тщательное проектирование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39700" lvl="0" marL="261937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Проще оценивать небольшие задачи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39700" lvl="0" marL="261937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Тесты ориентированы на бизнес-задачи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39700" lvl="0" marL="261937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Проработанный процесс создания продукта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39700" lvl="0" marL="261937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Короткие итеративные циклы разработки позволяют быстрее наращивать функциональность и уменьшить количество ошибок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6" name="Google Shape;446;g1644fccce94_0_172"/>
          <p:cNvSpPr txBox="1"/>
          <p:nvPr/>
        </p:nvSpPr>
        <p:spPr>
          <a:xfrm>
            <a:off x="4751400" y="1378700"/>
            <a:ext cx="3524100" cy="10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FDD больше подходит для больших проектов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Значительные затраты на внедрение и обучени</a:t>
            </a: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е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t/>
            </a:r>
            <a:endParaRPr/>
          </a:p>
        </p:txBody>
      </p:sp>
      <p:sp>
        <p:nvSpPr>
          <p:cNvPr id="452" name="Google Shape;452;p48"/>
          <p:cNvSpPr txBox="1"/>
          <p:nvPr>
            <p:ph type="title"/>
          </p:nvPr>
        </p:nvSpPr>
        <p:spPr>
          <a:xfrm>
            <a:off x="350925" y="1295700"/>
            <a:ext cx="84822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b="1" lang="ru-RU"/>
              <a:t>Behaviour Driven Development — BDD</a:t>
            </a:r>
            <a:br>
              <a:rPr lang="ru-RU"/>
            </a:br>
            <a:r>
              <a:rPr lang="ru-RU">
                <a:solidFill>
                  <a:schemeClr val="lt1"/>
                </a:solidFill>
              </a:rPr>
              <a:t>Разработка на основе функций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644fccce94_0_181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</a:t>
            </a: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DD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58" name="Google Shape;458;g1644fccce94_0_181"/>
          <p:cNvSpPr txBox="1"/>
          <p:nvPr/>
        </p:nvSpPr>
        <p:spPr>
          <a:xfrm>
            <a:off x="533275" y="1301150"/>
            <a:ext cx="7718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Основной идеей 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этой</a:t>
            </a: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методологии является </a:t>
            </a:r>
            <a:r>
              <a:rPr b="1"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совмещение</a:t>
            </a: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в процессе разработки чисто </a:t>
            </a:r>
            <a:r>
              <a:rPr b="1" i="0" lang="ru-RU" u="none" cap="none" strike="noStrike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технических интересов </a:t>
            </a: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и </a:t>
            </a:r>
            <a:r>
              <a:rPr b="1" i="0" lang="ru-RU" u="none" cap="none" strike="noStrike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интересов бизнеса</a:t>
            </a: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позволяя тем самым заказчику и программистам говорить на одном языке.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644fccce94_0_195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BDD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64" name="Google Shape;464;g1644fccce94_0_195"/>
          <p:cNvSpPr txBox="1"/>
          <p:nvPr/>
        </p:nvSpPr>
        <p:spPr>
          <a:xfrm>
            <a:off x="6276852" y="3084613"/>
            <a:ext cx="21225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BDD была впервые предложена и представлена Дэном Нортом в 2007 году</a:t>
            </a:r>
            <a:endParaRPr/>
          </a:p>
        </p:txBody>
      </p:sp>
      <p:sp>
        <p:nvSpPr>
          <p:cNvPr id="465" name="Google Shape;465;g1644fccce94_0_195"/>
          <p:cNvSpPr txBox="1"/>
          <p:nvPr/>
        </p:nvSpPr>
        <p:spPr>
          <a:xfrm>
            <a:off x="533275" y="1301150"/>
            <a:ext cx="7718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Основной идеей 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этой</a:t>
            </a: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методологии является </a:t>
            </a:r>
            <a:r>
              <a:rPr b="1"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совмещение</a:t>
            </a: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в процессе разработки чисто </a:t>
            </a:r>
            <a:r>
              <a:rPr b="1" i="0" lang="ru-RU" u="none" cap="none" strike="noStrike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технических интересов </a:t>
            </a: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и </a:t>
            </a:r>
            <a:r>
              <a:rPr b="1" i="0" lang="ru-RU" u="none" cap="none" strike="noStrike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интересов бизнеса</a:t>
            </a: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позволяя тем самым заказчику и программистам говорить на одном языке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466" name="Google Shape;466;g1644fccce94_0_195"/>
          <p:cNvPicPr preferRelativeResize="0"/>
          <p:nvPr/>
        </p:nvPicPr>
        <p:blipFill rotWithShape="1">
          <a:blip r:embed="rId3">
            <a:alphaModFix/>
          </a:blip>
          <a:srcRect b="12090" l="6505" r="6287" t="12340"/>
          <a:stretch/>
        </p:blipFill>
        <p:spPr>
          <a:xfrm>
            <a:off x="485074" y="2249872"/>
            <a:ext cx="5718176" cy="2623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1" name="Google Shape;47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587" y="46517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53"/>
          <p:cNvSpPr txBox="1"/>
          <p:nvPr/>
        </p:nvSpPr>
        <p:spPr>
          <a:xfrm>
            <a:off x="1144636" y="513549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 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BDD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73" name="Google Shape;473;p53"/>
          <p:cNvSpPr txBox="1"/>
          <p:nvPr/>
        </p:nvSpPr>
        <p:spPr>
          <a:xfrm>
            <a:off x="456575" y="1505775"/>
            <a:ext cx="3844800" cy="20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Char char="●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Близость к языку бизнеса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Char char="●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Тесты могут быть написаны не только разработчиками, но и product owner, тестерами и аналитиками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IBM Plex Sans"/>
              <a:buChar char="●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Легко читать тесты, так как они написаны на языке приближ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ё</a:t>
            </a: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нном к естественному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8" name="Google Shape;478;g164e5a8858a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587" y="46517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g164e5a8858a_0_0"/>
          <p:cNvSpPr txBox="1"/>
          <p:nvPr/>
        </p:nvSpPr>
        <p:spPr>
          <a:xfrm>
            <a:off x="1144636" y="513549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 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BDD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480" name="Google Shape;480;g164e5a8858a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51411" y="465157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g164e5a8858a_0_0"/>
          <p:cNvSpPr txBox="1"/>
          <p:nvPr/>
        </p:nvSpPr>
        <p:spPr>
          <a:xfrm>
            <a:off x="5458335" y="513562"/>
            <a:ext cx="26361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 B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82" name="Google Shape;482;g164e5a8858a_0_0"/>
          <p:cNvSpPr txBox="1"/>
          <p:nvPr/>
        </p:nvSpPr>
        <p:spPr>
          <a:xfrm>
            <a:off x="456575" y="1505775"/>
            <a:ext cx="3844800" cy="20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Char char="●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Близость к языку бизнеса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Char char="●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Тесты могут быть написаны не только разработчиками, но и product owner, тестерами и аналитиками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IBM Plex Sans"/>
              <a:buChar char="●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Легко читать тесты, так как они написаны на языке приближенном к естественному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83" name="Google Shape;483;g164e5a8858a_0_0"/>
          <p:cNvSpPr txBox="1"/>
          <p:nvPr/>
        </p:nvSpPr>
        <p:spPr>
          <a:xfrm>
            <a:off x="4751400" y="1505775"/>
            <a:ext cx="3524100" cy="20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4130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Char char="●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Требует большего времени на разработку тестов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413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Char char="●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Требует привлечения тестировщиков на раннем этапе разработки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413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IBM Plex Sans"/>
              <a:buChar char="●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Дороже чем остальные методологии разработки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4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t/>
            </a:r>
            <a:endParaRPr/>
          </a:p>
        </p:txBody>
      </p:sp>
      <p:sp>
        <p:nvSpPr>
          <p:cNvPr id="489" name="Google Shape;489;p54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b="1" lang="ru-RU"/>
              <a:t>Test Driven Development — TDD</a:t>
            </a:r>
            <a:br>
              <a:rPr lang="ru-RU"/>
            </a:br>
            <a:r>
              <a:rPr lang="ru-RU">
                <a:solidFill>
                  <a:schemeClr val="lt1"/>
                </a:solidFill>
              </a:rPr>
              <a:t>Разработка через тестирование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644fccce94_0_202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</a:t>
            </a: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DD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95" name="Google Shape;495;g1644fccce94_0_202"/>
          <p:cNvSpPr txBox="1"/>
          <p:nvPr/>
        </p:nvSpPr>
        <p:spPr>
          <a:xfrm>
            <a:off x="533275" y="1301150"/>
            <a:ext cx="78975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 через тестирование — это методология разработки, построенная на принципе </a:t>
            </a:r>
            <a:r>
              <a:rPr b="1"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сначала тест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а </a:t>
            </a:r>
            <a:r>
              <a:rPr b="1"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потом код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96" name="Google Shape;496;g1644fccce94_0_202"/>
          <p:cNvSpPr txBox="1"/>
          <p:nvPr/>
        </p:nvSpPr>
        <p:spPr>
          <a:xfrm>
            <a:off x="5348025" y="3807550"/>
            <a:ext cx="294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ru-RU">
                <a:solidFill>
                  <a:schemeClr val="dk1"/>
                </a:solidFill>
              </a:rPr>
              <a:t>И</a:t>
            </a:r>
            <a:r>
              <a:rPr i="1" lang="ru-RU">
                <a:solidFill>
                  <a:schemeClr val="dk1"/>
                </a:solidFill>
              </a:rPr>
              <a:t>зобретателем подхода считается </a:t>
            </a:r>
            <a:endParaRPr i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ru-RU">
                <a:solidFill>
                  <a:schemeClr val="dk1"/>
                </a:solidFill>
              </a:rPr>
              <a:t>Кент Бек в 2003 году </a:t>
            </a:r>
            <a:endParaRPr i="1">
              <a:solidFill>
                <a:schemeClr val="dk1"/>
              </a:solidFill>
            </a:endParaRPr>
          </a:p>
        </p:txBody>
      </p:sp>
      <p:pic>
        <p:nvPicPr>
          <p:cNvPr descr="preencoded.png" id="497" name="Google Shape;497;g1644fccce94_0_2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80575" y="2308775"/>
            <a:ext cx="2600326" cy="1208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644fccce94_0_212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TDD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03" name="Google Shape;503;g1644fccce94_0_212"/>
          <p:cNvSpPr txBox="1"/>
          <p:nvPr/>
        </p:nvSpPr>
        <p:spPr>
          <a:xfrm>
            <a:off x="548750" y="1239100"/>
            <a:ext cx="7678500" cy="26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Цикл разработки по методологии TDD состоит из следующих шагов</a:t>
            </a:r>
            <a:r>
              <a:rPr b="1" lang="ru-RU">
                <a:latin typeface="IBM Plex Sans"/>
                <a:ea typeface="IBM Plex Sans"/>
                <a:cs typeface="IBM Plex Sans"/>
                <a:sym typeface="IBM Plex Sans"/>
              </a:rPr>
              <a:t>: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AutoNum type="arabicParenR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 теста удовлетворяющего спецификации. Здесь основной фокус делается на требованиях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AutoNum type="arabicParenR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Запуск теста, чтобы убедиться, что он не проходит, так как функционал удовлетворяющий требованиям ещё не написан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AutoNum type="arabicParenR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Написание минимального кода необходимого для прохождения теста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AutoNum type="arabicParenR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Запуск теста, чтобы убедиться, что теперь тест проходит и реализация корректна</a:t>
            </a:r>
            <a:endParaRPr i="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02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IBM Plex Sans"/>
              <a:buAutoNum type="arabicParenR"/>
            </a:pPr>
            <a:r>
              <a:rPr i="0" lang="ru-RU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Рефакторинг по необходимости и переход к следующему требованию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"/>
          <p:cNvSpPr txBox="1"/>
          <p:nvPr>
            <p:ph type="title"/>
          </p:nvPr>
        </p:nvSpPr>
        <p:spPr>
          <a:xfrm>
            <a:off x="727199" y="1279057"/>
            <a:ext cx="7689600" cy="129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3600"/>
              <a:buNone/>
            </a:pPr>
            <a:r>
              <a:rPr lang="ru-RU" sz="2800"/>
              <a:t>Что такое проектирование и разработка информационных систем? </a:t>
            </a:r>
            <a:endParaRPr sz="2800"/>
          </a:p>
        </p:txBody>
      </p:sp>
      <p:pic>
        <p:nvPicPr>
          <p:cNvPr id="150" name="Google Shape;15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8325" y="3019842"/>
            <a:ext cx="2207359" cy="141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08" name="Google Shape;508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587" y="46517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57"/>
          <p:cNvSpPr txBox="1"/>
          <p:nvPr/>
        </p:nvSpPr>
        <p:spPr>
          <a:xfrm>
            <a:off x="1149561" y="513549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 T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10" name="Google Shape;510;p57"/>
          <p:cNvSpPr txBox="1"/>
          <p:nvPr/>
        </p:nvSpPr>
        <p:spPr>
          <a:xfrm>
            <a:off x="456575" y="1505775"/>
            <a:ext cx="3664800" cy="24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Обеспечивает хорошее покрытие тестами, так тесты пишутся вместе с кодом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Упрощает рефакторинг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Переносит фокус внимания разработчика с кода на функционал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Простой способ проверки корректности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Способствует созданию чистой архитектуры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15" name="Google Shape;515;g164e5a8858a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587" y="46517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g164e5a8858a_0_9"/>
          <p:cNvSpPr txBox="1"/>
          <p:nvPr/>
        </p:nvSpPr>
        <p:spPr>
          <a:xfrm>
            <a:off x="1149561" y="513549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 T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517" name="Google Shape;517;g164e5a8858a_0_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51411" y="465157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g164e5a8858a_0_9"/>
          <p:cNvSpPr txBox="1"/>
          <p:nvPr/>
        </p:nvSpPr>
        <p:spPr>
          <a:xfrm>
            <a:off x="5466510" y="513562"/>
            <a:ext cx="26361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 T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19" name="Google Shape;519;g164e5a8858a_0_9"/>
          <p:cNvSpPr txBox="1"/>
          <p:nvPr/>
        </p:nvSpPr>
        <p:spPr>
          <a:xfrm>
            <a:off x="456575" y="1505775"/>
            <a:ext cx="3664800" cy="24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Обеспечивает хорошее покрытие тестами, так тесты пишутся вместе с кодом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Упрощает рефакторинг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Переносит фокус внимания разработчика с кода на функционал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Простой способ проверки корректности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Способствует созданию чистой архитектуры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20" name="Google Shape;520;g164e5a8858a_0_9"/>
          <p:cNvSpPr txBox="1"/>
          <p:nvPr/>
        </p:nvSpPr>
        <p:spPr>
          <a:xfrm>
            <a:off x="4751400" y="1505775"/>
            <a:ext cx="3540300" cy="26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Есть задачи, которые невозможно адекватно протестировать модульными тестами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Модульные тесты обычно пишутся теми же, кто и пишет основной код</a:t>
            </a: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sz="1200">
                <a:solidFill>
                  <a:srgbClr val="333333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→ может возникнуть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неправильно понятая спецификация </a:t>
            </a:r>
            <a:r>
              <a:rPr lang="ru-RU" sz="1200">
                <a:solidFill>
                  <a:srgbClr val="333333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→ неправильно написанный тест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Тесты требуют поддержки</a:t>
            </a: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sz="1200">
                <a:solidFill>
                  <a:srgbClr val="333333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→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увеличива</a:t>
            </a: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ется 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время написания нового функционала и исправления дефектов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8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t/>
            </a:r>
            <a:endParaRPr/>
          </a:p>
        </p:txBody>
      </p:sp>
      <p:sp>
        <p:nvSpPr>
          <p:cNvPr id="526" name="Google Shape;526;p58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b="1" lang="ru-RU"/>
              <a:t>Panic Driven Development</a:t>
            </a:r>
            <a:br>
              <a:rPr lang="ru-RU"/>
            </a:br>
            <a:r>
              <a:rPr lang="ru-RU">
                <a:solidFill>
                  <a:schemeClr val="lt1"/>
                </a:solidFill>
              </a:rPr>
              <a:t>Разработка на основе паники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644fccce94_0_223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Panic Driven Development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32" name="Google Shape;532;g1644fccce94_0_223"/>
          <p:cNvSpPr txBox="1"/>
          <p:nvPr/>
        </p:nvSpPr>
        <p:spPr>
          <a:xfrm>
            <a:off x="553375" y="1264800"/>
            <a:ext cx="7370400" cy="3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 на основе паники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«методология» разработки, которая основана на нескольких 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принципах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: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Любая новая задача, появляющаяся в середине спринта, имеет больший приоритет над любой запланированной работой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Сначала надо решить проблему, а потом написать тесты. Лучше всего писать тесты в конце, когда основной код написан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Писать нужно столько кода, чтобы решить проблему. Ошибки могут быть исправлены только кодом, нет смысла обсуждать дизайн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Процесс гибок и его можно изменить, чтобы решить задачу в срок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Бизнес превыше всего и поэтому не стоит тратить время на рефакторинг и технические улучшения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33" name="Google Shape;533;g1644fccce94_0_223"/>
          <p:cNvSpPr txBox="1"/>
          <p:nvPr/>
        </p:nvSpPr>
        <p:spPr>
          <a:xfrm>
            <a:off x="867282" y="4601297"/>
            <a:ext cx="7409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534" name="Google Shape;534;g1644fccce94_0_2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5151" y="3389492"/>
            <a:ext cx="1167604" cy="13642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35" name="Google Shape;535;g1644fccce94_0_2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20462" y="128451"/>
            <a:ext cx="1264172" cy="1060851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g1644fccce94_0_223"/>
          <p:cNvSpPr txBox="1"/>
          <p:nvPr/>
        </p:nvSpPr>
        <p:spPr>
          <a:xfrm>
            <a:off x="3752538" y="52590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изобретена!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:)</a:t>
            </a:r>
            <a:endParaRPr sz="100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41" name="Google Shape;541;g1644fccce94_0_2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587" y="46517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g1644fccce94_0_233"/>
          <p:cNvSpPr txBox="1"/>
          <p:nvPr/>
        </p:nvSpPr>
        <p:spPr>
          <a:xfrm>
            <a:off x="1141386" y="577787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 P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3" name="Google Shape;543;g1644fccce94_0_233"/>
          <p:cNvSpPr txBox="1"/>
          <p:nvPr/>
        </p:nvSpPr>
        <p:spPr>
          <a:xfrm>
            <a:off x="456575" y="1505775"/>
            <a:ext cx="3681300" cy="11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В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ысокая скорость разработки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З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аказчик всегда доволен </a:t>
            </a: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«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толковыми разработчиками</a:t>
            </a: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»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Д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ешевизна разработки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48" name="Google Shape;548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587" y="46517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60"/>
          <p:cNvSpPr txBox="1"/>
          <p:nvPr/>
        </p:nvSpPr>
        <p:spPr>
          <a:xfrm>
            <a:off x="1141386" y="577787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 P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550" name="Google Shape;550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51411" y="465157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60"/>
          <p:cNvSpPr txBox="1"/>
          <p:nvPr/>
        </p:nvSpPr>
        <p:spPr>
          <a:xfrm>
            <a:off x="5474710" y="577774"/>
            <a:ext cx="26361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 P</a:t>
            </a:r>
            <a:r>
              <a:rPr b="1" i="0" lang="ru-RU" sz="18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DD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2" name="Google Shape;552;p60"/>
          <p:cNvSpPr txBox="1"/>
          <p:nvPr/>
        </p:nvSpPr>
        <p:spPr>
          <a:xfrm>
            <a:off x="456575" y="1505775"/>
            <a:ext cx="3681300" cy="11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В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ысокая скорость разработки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З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аказчик всегда доволен </a:t>
            </a: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«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толковыми разработчиками</a:t>
            </a: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»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IBM Plex Sans"/>
              <a:buChar char="●"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Д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ешевизна разработки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3" name="Google Shape;553;p60"/>
          <p:cNvSpPr txBox="1"/>
          <p:nvPr/>
        </p:nvSpPr>
        <p:spPr>
          <a:xfrm>
            <a:off x="4745550" y="1439875"/>
            <a:ext cx="35382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73050" lvl="0" marL="357187" marR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900"/>
              <a:buFont typeface="IBM Plex Sans"/>
              <a:buChar char="•"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В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 плюсы в итоге</a:t>
            </a: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будут переч</a:t>
            </a: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ё</a:t>
            </a:r>
            <a:r>
              <a:rPr i="0" lang="ru-RU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ркнуты техническим долгом и возросшей сложностью проекта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lang="ru-RU"/>
              <a:t>Виды архитектур взаимодействия компонент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644fccce94_0_251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SemiBold"/>
              <a:buAutoNum type="arabicPeriod"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Файл-Серверное взаимодействие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564" name="Google Shape;564;g1644fccce94_0_2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750" y="2042237"/>
            <a:ext cx="3749550" cy="1674975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g1644fccce94_0_251"/>
          <p:cNvSpPr txBox="1"/>
          <p:nvPr/>
        </p:nvSpPr>
        <p:spPr>
          <a:xfrm>
            <a:off x="4997650" y="1788150"/>
            <a:ext cx="3000000" cy="12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rgbClr val="52A850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Файл-серверные приложения </a:t>
            </a:r>
            <a:endParaRPr b="1">
              <a:solidFill>
                <a:srgbClr val="52A85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– приложения, использующие сетевой ресурс для хранения программы и данных.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6" name="Google Shape;566;g1644fccce94_0_251"/>
          <p:cNvSpPr txBox="1"/>
          <p:nvPr/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8F93A3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Файл-серверная архитектура</a:t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644fccce94_0_285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SemiBold"/>
              <a:buAutoNum type="arabicPeriod"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Файл-Серверное взаимодействие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72" name="Google Shape;572;g1644fccce94_0_285"/>
          <p:cNvSpPr txBox="1"/>
          <p:nvPr/>
        </p:nvSpPr>
        <p:spPr>
          <a:xfrm>
            <a:off x="867282" y="4601297"/>
            <a:ext cx="7409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573" name="Google Shape;573;g1644fccce94_0_2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60313" y="1198252"/>
            <a:ext cx="3074675" cy="137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g1644fccce94_0_285"/>
          <p:cNvSpPr txBox="1"/>
          <p:nvPr/>
        </p:nvSpPr>
        <p:spPr>
          <a:xfrm>
            <a:off x="548750" y="1439875"/>
            <a:ext cx="6631800" cy="9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 сервера: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хранение данных и кода программы.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 клиента: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обработка данных.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Количество клиентов ограничено десятками.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75" name="Google Shape;575;g1644fccce94_0_285"/>
          <p:cNvSpPr txBox="1"/>
          <p:nvPr/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Файл-серверная архитектура</a:t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1644fccce94_0_270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SemiBold"/>
              <a:buAutoNum type="arabicPeriod"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Файл-Серверное взаимодействие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581" name="Google Shape;581;g1644fccce94_0_2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60313" y="1198252"/>
            <a:ext cx="3074675" cy="137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g1644fccce94_0_270"/>
          <p:cNvSpPr txBox="1"/>
          <p:nvPr/>
        </p:nvSpPr>
        <p:spPr>
          <a:xfrm>
            <a:off x="548750" y="1439875"/>
            <a:ext cx="6631800" cy="9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 сервера: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хранение данных и кода программы.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 клиента: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обработка данных.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Количество клиентов ограничено десятками.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3" name="Google Shape;583;g1644fccce94_0_270"/>
          <p:cNvSpPr txBox="1"/>
          <p:nvPr/>
        </p:nvSpPr>
        <p:spPr>
          <a:xfrm>
            <a:off x="1251200" y="2838725"/>
            <a:ext cx="2583900" cy="22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Достоинства: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41300" lvl="0" marL="2857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•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ногопользовательский режим работы с данными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41300" lvl="0" marL="2857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•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Удобство централизованного управления доступом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41300" lvl="0" marL="28575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•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Низкая стоимость разработки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4" name="Google Shape;584;g1644fccce94_0_270"/>
          <p:cNvSpPr txBox="1"/>
          <p:nvPr/>
        </p:nvSpPr>
        <p:spPr>
          <a:xfrm>
            <a:off x="5104738" y="2838725"/>
            <a:ext cx="24654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41300" lvl="0" marL="2857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•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Низкая производительность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41300" lvl="0" marL="2857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•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Низкая надежность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41300" lvl="0" marL="28575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•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Слабые возможности расширения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descr="preencoded.png" id="585" name="Google Shape;585;g1644fccce94_0_27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750" y="2836570"/>
            <a:ext cx="593404" cy="63955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86" name="Google Shape;586;g1644fccce94_0_27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54711" y="2836557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g1644fccce94_0_270"/>
          <p:cNvSpPr txBox="1"/>
          <p:nvPr/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Файл-серверная архитектура</a:t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41418e838d_0_1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Каскадная схема разработки ПО</a:t>
            </a:r>
            <a:endParaRPr b="0"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56" name="Google Shape;156;g141418e838d_0_1"/>
          <p:cNvSpPr/>
          <p:nvPr/>
        </p:nvSpPr>
        <p:spPr>
          <a:xfrm>
            <a:off x="540003" y="1291763"/>
            <a:ext cx="1943100" cy="578700"/>
          </a:xfrm>
          <a:prstGeom prst="roundRect">
            <a:avLst>
              <a:gd fmla="val 0" name="adj"/>
            </a:avLst>
          </a:prstGeom>
          <a:solidFill>
            <a:srgbClr val="FDAF9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 требований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57" name="Google Shape;157;g141418e838d_0_1"/>
          <p:cNvSpPr/>
          <p:nvPr/>
        </p:nvSpPr>
        <p:spPr>
          <a:xfrm>
            <a:off x="1674453" y="1993050"/>
            <a:ext cx="1943100" cy="578700"/>
          </a:xfrm>
          <a:prstGeom prst="roundRect">
            <a:avLst>
              <a:gd fmla="val 0" name="adj"/>
            </a:avLst>
          </a:prstGeom>
          <a:solidFill>
            <a:srgbClr val="E3D10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g141418e838d_0_1"/>
          <p:cNvSpPr/>
          <p:nvPr/>
        </p:nvSpPr>
        <p:spPr>
          <a:xfrm>
            <a:off x="2547453" y="2747850"/>
            <a:ext cx="1943100" cy="5787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141418e838d_0_1"/>
          <p:cNvSpPr/>
          <p:nvPr/>
        </p:nvSpPr>
        <p:spPr>
          <a:xfrm>
            <a:off x="3609203" y="3502650"/>
            <a:ext cx="1943100" cy="578700"/>
          </a:xfrm>
          <a:prstGeom prst="roundRect">
            <a:avLst>
              <a:gd fmla="val 0" name="adj"/>
            </a:avLst>
          </a:prstGeom>
          <a:solidFill>
            <a:srgbClr val="CBB4E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141418e838d_0_1"/>
          <p:cNvSpPr/>
          <p:nvPr/>
        </p:nvSpPr>
        <p:spPr>
          <a:xfrm>
            <a:off x="4490553" y="4257450"/>
            <a:ext cx="1943100" cy="578700"/>
          </a:xfrm>
          <a:prstGeom prst="roundRect">
            <a:avLst>
              <a:gd fmla="val 0" name="adj"/>
            </a:avLst>
          </a:prstGeom>
          <a:solidFill>
            <a:srgbClr val="CBB4E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141418e838d_0_1"/>
          <p:cNvSpPr txBox="1"/>
          <p:nvPr/>
        </p:nvSpPr>
        <p:spPr>
          <a:xfrm>
            <a:off x="1674450" y="20822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Проектирование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2" name="Google Shape;162;g141418e838d_0_1"/>
          <p:cNvSpPr txBox="1"/>
          <p:nvPr/>
        </p:nvSpPr>
        <p:spPr>
          <a:xfrm>
            <a:off x="2547450" y="28370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Разработка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3" name="Google Shape;163;g141418e838d_0_1"/>
          <p:cNvSpPr txBox="1"/>
          <p:nvPr/>
        </p:nvSpPr>
        <p:spPr>
          <a:xfrm>
            <a:off x="3600450" y="35918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Тестирование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4" name="Google Shape;164;g141418e838d_0_1"/>
          <p:cNvSpPr txBox="1"/>
          <p:nvPr/>
        </p:nvSpPr>
        <p:spPr>
          <a:xfrm>
            <a:off x="4490550" y="4346688"/>
            <a:ext cx="19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ru-RU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Ввод в действие</a:t>
            </a:r>
            <a:endParaRPr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165" name="Google Shape;165;g141418e838d_0_1"/>
          <p:cNvCxnSpPr>
            <a:stCxn id="161" idx="3"/>
          </p:cNvCxnSpPr>
          <p:nvPr/>
        </p:nvCxnSpPr>
        <p:spPr>
          <a:xfrm rot="10800000">
            <a:off x="2547450" y="1592088"/>
            <a:ext cx="1070100" cy="690300"/>
          </a:xfrm>
          <a:prstGeom prst="curvedConnector3">
            <a:avLst>
              <a:gd fmla="val -22253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cxnSp>
        <p:nvCxnSpPr>
          <p:cNvPr id="166" name="Google Shape;166;g141418e838d_0_1"/>
          <p:cNvCxnSpPr>
            <a:stCxn id="162" idx="1"/>
            <a:endCxn id="161" idx="1"/>
          </p:cNvCxnSpPr>
          <p:nvPr/>
        </p:nvCxnSpPr>
        <p:spPr>
          <a:xfrm rot="10800000">
            <a:off x="1674450" y="2282388"/>
            <a:ext cx="873000" cy="754800"/>
          </a:xfrm>
          <a:prstGeom prst="curvedConnector3">
            <a:avLst>
              <a:gd fmla="val 127277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cxnSp>
        <p:nvCxnSpPr>
          <p:cNvPr id="167" name="Google Shape;167;g141418e838d_0_1"/>
          <p:cNvCxnSpPr>
            <a:stCxn id="163" idx="3"/>
          </p:cNvCxnSpPr>
          <p:nvPr/>
        </p:nvCxnSpPr>
        <p:spPr>
          <a:xfrm rot="10800000">
            <a:off x="4490550" y="3037188"/>
            <a:ext cx="1053000" cy="754800"/>
          </a:xfrm>
          <a:prstGeom prst="curvedConnector3">
            <a:avLst>
              <a:gd fmla="val -22614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cxnSp>
        <p:nvCxnSpPr>
          <p:cNvPr id="168" name="Google Shape;168;g141418e838d_0_1"/>
          <p:cNvCxnSpPr/>
          <p:nvPr/>
        </p:nvCxnSpPr>
        <p:spPr>
          <a:xfrm rot="10800000">
            <a:off x="3600450" y="3791988"/>
            <a:ext cx="881400" cy="754800"/>
          </a:xfrm>
          <a:prstGeom prst="curvedConnector3">
            <a:avLst>
              <a:gd fmla="val 139911" name="adj1"/>
            </a:avLst>
          </a:prstGeom>
          <a:noFill/>
          <a:ln cap="flat" cmpd="sng" w="9525">
            <a:solidFill>
              <a:srgbClr val="D4D4DD"/>
            </a:solidFill>
            <a:prstDash val="solid"/>
            <a:round/>
            <a:headEnd len="med" w="med" type="stealth"/>
            <a:tailEnd len="sm" w="sm" type="none"/>
          </a:ln>
        </p:spPr>
      </p:cxnSp>
      <p:sp>
        <p:nvSpPr>
          <p:cNvPr id="169" name="Google Shape;169;g141418e838d_0_1"/>
          <p:cNvSpPr txBox="1"/>
          <p:nvPr/>
        </p:nvSpPr>
        <p:spPr>
          <a:xfrm rot="-1745105">
            <a:off x="4941726" y="851810"/>
            <a:ext cx="1040510" cy="400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000" u="none" cap="none" strike="noStrike">
                <a:solidFill>
                  <a:srgbClr val="FFC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Design</a:t>
            </a:r>
            <a:endParaRPr b="1" i="0" sz="2000" u="none" cap="none" strike="noStrike">
              <a:solidFill>
                <a:srgbClr val="FFC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0" name="Google Shape;170;g141418e838d_0_1"/>
          <p:cNvSpPr/>
          <p:nvPr/>
        </p:nvSpPr>
        <p:spPr>
          <a:xfrm rot="9106539">
            <a:off x="4026769" y="1457548"/>
            <a:ext cx="898874" cy="273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E3D104"/>
          </a:solidFill>
          <a:ln cap="flat" cmpd="sng" w="25400">
            <a:solidFill>
              <a:srgbClr val="6633B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B98EF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141418e838d_0_1"/>
          <p:cNvSpPr txBox="1"/>
          <p:nvPr/>
        </p:nvSpPr>
        <p:spPr>
          <a:xfrm rot="-1745229">
            <a:off x="5828651" y="1536730"/>
            <a:ext cx="1795782" cy="400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000" u="none" cap="none" strike="noStrike">
                <a:solidFill>
                  <a:srgbClr val="29DA24"/>
                </a:solidFill>
                <a:latin typeface="IBM Plex Sans"/>
                <a:ea typeface="IBM Plex Sans"/>
                <a:cs typeface="IBM Plex Sans"/>
                <a:sym typeface="IBM Plex Sans"/>
              </a:rPr>
              <a:t>Development</a:t>
            </a:r>
            <a:endParaRPr b="1" i="0" sz="2000" u="none" cap="none" strike="noStrike">
              <a:solidFill>
                <a:srgbClr val="29DA24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2" name="Google Shape;172;g141418e838d_0_1"/>
          <p:cNvSpPr/>
          <p:nvPr/>
        </p:nvSpPr>
        <p:spPr>
          <a:xfrm rot="9106539">
            <a:off x="5060822" y="2278499"/>
            <a:ext cx="898874" cy="273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29DA24"/>
          </a:solidFill>
          <a:ln cap="flat" cmpd="sng" w="25400">
            <a:solidFill>
              <a:srgbClr val="6633B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B98EF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644fccce94_0_296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2. </a:t>
            </a: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Клиент-Серверное взаимодействие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3" name="Google Shape;593;g1644fccce94_0_296"/>
          <p:cNvSpPr txBox="1"/>
          <p:nvPr/>
        </p:nvSpPr>
        <p:spPr>
          <a:xfrm>
            <a:off x="4572000" y="1506600"/>
            <a:ext cx="36390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Ключевое отличие от 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файл-серверной архитектуры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– это абстрагирование от физической схемы данных и 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манипулирование данными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клиентскими программами 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 уровне логической схемы.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594" name="Google Shape;594;g1644fccce94_0_2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744" y="1683085"/>
            <a:ext cx="3529013" cy="1507331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g1644fccce94_0_296"/>
          <p:cNvSpPr txBox="1"/>
          <p:nvPr/>
        </p:nvSpPr>
        <p:spPr>
          <a:xfrm>
            <a:off x="2919375" y="1506600"/>
            <a:ext cx="471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BA77BC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сервер</a:t>
            </a:r>
            <a:endParaRPr>
              <a:solidFill>
                <a:srgbClr val="BA77B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6" name="Google Shape;596;g1644fccce94_0_296"/>
          <p:cNvSpPr txBox="1"/>
          <p:nvPr/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8F93A3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Клиент-серверная архитектура</a:t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1644fccce94_0_336"/>
          <p:cNvSpPr txBox="1"/>
          <p:nvPr>
            <p:ph type="title"/>
          </p:nvPr>
        </p:nvSpPr>
        <p:spPr>
          <a:xfrm>
            <a:off x="540000" y="633575"/>
            <a:ext cx="8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2. </a:t>
            </a:r>
            <a:r>
              <a:rPr lang="ru-RU" sz="1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Клиент-Серверное взаимодействие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602" name="Google Shape;602;g1644fccce94_0_3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107122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g1644fccce94_0_336"/>
          <p:cNvSpPr txBox="1"/>
          <p:nvPr/>
        </p:nvSpPr>
        <p:spPr>
          <a:xfrm>
            <a:off x="1224799" y="1183837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604" name="Google Shape;604;g1644fccce94_0_3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2174" y="1060557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g1644fccce94_0_336"/>
          <p:cNvSpPr txBox="1"/>
          <p:nvPr/>
        </p:nvSpPr>
        <p:spPr>
          <a:xfrm>
            <a:off x="5640573" y="1183849"/>
            <a:ext cx="26361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6" name="Google Shape;606;g1644fccce94_0_336"/>
          <p:cNvSpPr txBox="1"/>
          <p:nvPr/>
        </p:nvSpPr>
        <p:spPr>
          <a:xfrm>
            <a:off x="539999" y="1895250"/>
            <a:ext cx="4032000" cy="19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лиентская программа работает с данными через запросы к серверному ПО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Базовые функции приложения разделены между клиентом и сервером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Полная поддержка многопользовательской работы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Гарантия целостности данных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7" name="Google Shape;607;g1644fccce94_0_336"/>
          <p:cNvSpPr txBox="1"/>
          <p:nvPr/>
        </p:nvSpPr>
        <p:spPr>
          <a:xfrm>
            <a:off x="4642175" y="1880800"/>
            <a:ext cx="4321500" cy="30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ри любом изменении алгоритмов необходимо обновлять пользовательское ПО на каждом клиенте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Высокие требования к пропускной способности коммуникационных каналов с сервером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Слабая защита данных от взлома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Высокая сложность администрирования и настройки рабочих мест пользователей системы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Необходимость использовать мощные ПК на клиентских местах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Высокая сложность разработки системы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8" name="Google Shape;608;g1644fccce94_0_336"/>
          <p:cNvSpPr txBox="1"/>
          <p:nvPr/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8F93A3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Клиент-серверная архитектура</a:t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1644fccce94_0_325"/>
          <p:cNvSpPr txBox="1"/>
          <p:nvPr/>
        </p:nvSpPr>
        <p:spPr>
          <a:xfrm>
            <a:off x="867282" y="4601297"/>
            <a:ext cx="7409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614" name="Google Shape;614;g1644fccce94_0_3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743" y="1757354"/>
            <a:ext cx="4329113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g1644fccce94_0_325"/>
          <p:cNvSpPr txBox="1"/>
          <p:nvPr/>
        </p:nvSpPr>
        <p:spPr>
          <a:xfrm>
            <a:off x="5102625" y="1757350"/>
            <a:ext cx="3279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Физическое разделение программ, отвечающих за хранение данных (СУБД) и их обработку.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Такое разделение программных компонент позволяет </a:t>
            </a: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оптимизировать нагрузки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как на сетевое, так и на вычислительное оборудование комплекса.</a:t>
            </a:r>
            <a:endParaRPr sz="2400">
              <a:solidFill>
                <a:srgbClr val="69006D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16" name="Google Shape;616;g1644fccce94_0_325"/>
          <p:cNvSpPr txBox="1"/>
          <p:nvPr/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8F93A3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Трехуровневая клиент-серверная архитектура</a:t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17" name="Google Shape;617;g1644fccce94_0_325"/>
          <p:cNvSpPr txBox="1"/>
          <p:nvPr>
            <p:ph type="title"/>
          </p:nvPr>
        </p:nvSpPr>
        <p:spPr>
          <a:xfrm>
            <a:off x="540000" y="632750"/>
            <a:ext cx="8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3. Клиент-Серверное взаимодействие</a:t>
            </a:r>
            <a:endParaRPr b="1" sz="2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1644fccce94_0_305"/>
          <p:cNvSpPr txBox="1"/>
          <p:nvPr>
            <p:ph type="title"/>
          </p:nvPr>
        </p:nvSpPr>
        <p:spPr>
          <a:xfrm>
            <a:off x="540000" y="632750"/>
            <a:ext cx="8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3. </a:t>
            </a:r>
            <a:r>
              <a:rPr lang="ru-RU" sz="1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Клиент-Серверное взаимодействие</a:t>
            </a:r>
            <a:endParaRPr b="1" sz="2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23" name="Google Shape;623;g1644fccce94_0_305"/>
          <p:cNvSpPr txBox="1"/>
          <p:nvPr/>
        </p:nvSpPr>
        <p:spPr>
          <a:xfrm>
            <a:off x="867282" y="4601297"/>
            <a:ext cx="7409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624" name="Google Shape;624;g1644fccce94_0_3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1132645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g1644fccce94_0_305"/>
          <p:cNvSpPr txBox="1"/>
          <p:nvPr/>
        </p:nvSpPr>
        <p:spPr>
          <a:xfrm>
            <a:off x="1300124" y="1232737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626" name="Google Shape;626;g1644fccce94_0_30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8549" y="1132645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g1644fccce94_0_305"/>
          <p:cNvSpPr txBox="1"/>
          <p:nvPr/>
        </p:nvSpPr>
        <p:spPr>
          <a:xfrm>
            <a:off x="6300648" y="1245287"/>
            <a:ext cx="26361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28" name="Google Shape;628;g1644fccce94_0_305"/>
          <p:cNvSpPr txBox="1"/>
          <p:nvPr/>
        </p:nvSpPr>
        <p:spPr>
          <a:xfrm>
            <a:off x="539750" y="2025800"/>
            <a:ext cx="47538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онкий клиент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Между клиентской программой и сервером приложения передаётся лишь минимально необходимый поток данных – аргументы вызываемых функций и возвращаемые от них значения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Сервер приложения ИС может быть запущен в одном или нескольких экземплярах на одном или нескольких компьютерах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Дешёвый трафик между сервером приложений и СУБД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Снижение нагрузки на сервер данных по сравнению с 2.5-слойной схемой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29" name="Google Shape;629;g1644fccce94_0_305"/>
          <p:cNvSpPr txBox="1"/>
          <p:nvPr/>
        </p:nvSpPr>
        <p:spPr>
          <a:xfrm>
            <a:off x="5398562" y="2025800"/>
            <a:ext cx="35382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овышенные расходы на администрирование и обслуживание серверной части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30" name="Google Shape;630;g1644fccce94_0_305"/>
          <p:cNvSpPr txBox="1"/>
          <p:nvPr/>
        </p:nvSpPr>
        <p:spPr>
          <a:xfrm>
            <a:off x="540000" y="180375"/>
            <a:ext cx="6949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00">
                <a:solidFill>
                  <a:srgbClr val="8F93A3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Трехуровневая клиент-серверная архитектура</a:t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1644fccce94_0_347"/>
          <p:cNvSpPr txBox="1"/>
          <p:nvPr/>
        </p:nvSpPr>
        <p:spPr>
          <a:xfrm>
            <a:off x="4268625" y="2021625"/>
            <a:ext cx="40662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Сloud-native архитектура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это подход к созданию и запуску приложений, использующий преимущества облачных систем и которые были созданы специально для существования в облаке, а не в более традиционной локальной инфраструктуре.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636" name="Google Shape;636;g1644fccce94_0_347"/>
          <p:cNvGrpSpPr/>
          <p:nvPr/>
        </p:nvGrpSpPr>
        <p:grpSpPr>
          <a:xfrm>
            <a:off x="548754" y="1733813"/>
            <a:ext cx="3328393" cy="2418119"/>
            <a:chOff x="661429" y="2387988"/>
            <a:chExt cx="3328393" cy="2418119"/>
          </a:xfrm>
        </p:grpSpPr>
        <p:sp>
          <p:nvSpPr>
            <p:cNvPr id="637" name="Google Shape;637;g1644fccce94_0_347"/>
            <p:cNvSpPr/>
            <p:nvPr/>
          </p:nvSpPr>
          <p:spPr>
            <a:xfrm>
              <a:off x="2465675" y="3916644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g1644fccce94_0_347"/>
            <p:cNvSpPr/>
            <p:nvPr/>
          </p:nvSpPr>
          <p:spPr>
            <a:xfrm>
              <a:off x="3258744" y="3914900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g1644fccce94_0_347"/>
            <p:cNvSpPr/>
            <p:nvPr/>
          </p:nvSpPr>
          <p:spPr>
            <a:xfrm flipH="1">
              <a:off x="1624940" y="3900259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g1644fccce94_0_347"/>
            <p:cNvSpPr/>
            <p:nvPr/>
          </p:nvSpPr>
          <p:spPr>
            <a:xfrm flipH="1">
              <a:off x="887071" y="3886880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g1644fccce94_0_347"/>
            <p:cNvSpPr/>
            <p:nvPr/>
          </p:nvSpPr>
          <p:spPr>
            <a:xfrm flipH="1">
              <a:off x="3003147" y="3344076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g1644fccce94_0_347"/>
            <p:cNvSpPr/>
            <p:nvPr/>
          </p:nvSpPr>
          <p:spPr>
            <a:xfrm>
              <a:off x="1067963" y="3336513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43" name="Google Shape;643;g1644fccce94_0_347"/>
            <p:cNvGrpSpPr/>
            <p:nvPr/>
          </p:nvGrpSpPr>
          <p:grpSpPr>
            <a:xfrm>
              <a:off x="675362" y="4212719"/>
              <a:ext cx="551400" cy="593388"/>
              <a:chOff x="704995" y="3748343"/>
              <a:chExt cx="551400" cy="593388"/>
            </a:xfrm>
          </p:grpSpPr>
          <p:sp>
            <p:nvSpPr>
              <p:cNvPr id="644" name="Google Shape;644;g1644fccce94_0_347"/>
              <p:cNvSpPr/>
              <p:nvPr/>
            </p:nvSpPr>
            <p:spPr>
              <a:xfrm>
                <a:off x="704995" y="4139231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g1644fccce94_0_347"/>
              <p:cNvSpPr/>
              <p:nvPr/>
            </p:nvSpPr>
            <p:spPr>
              <a:xfrm>
                <a:off x="704995" y="3943787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g1644fccce94_0_347"/>
              <p:cNvSpPr/>
              <p:nvPr/>
            </p:nvSpPr>
            <p:spPr>
              <a:xfrm>
                <a:off x="704995" y="3748343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7" name="Google Shape;647;g1644fccce94_0_347"/>
            <p:cNvGrpSpPr/>
            <p:nvPr/>
          </p:nvGrpSpPr>
          <p:grpSpPr>
            <a:xfrm>
              <a:off x="1379195" y="4212719"/>
              <a:ext cx="551400" cy="593388"/>
              <a:chOff x="704995" y="3748343"/>
              <a:chExt cx="551400" cy="593388"/>
            </a:xfrm>
          </p:grpSpPr>
          <p:sp>
            <p:nvSpPr>
              <p:cNvPr id="648" name="Google Shape;648;g1644fccce94_0_347"/>
              <p:cNvSpPr/>
              <p:nvPr/>
            </p:nvSpPr>
            <p:spPr>
              <a:xfrm>
                <a:off x="704995" y="4139231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g1644fccce94_0_347"/>
              <p:cNvSpPr/>
              <p:nvPr/>
            </p:nvSpPr>
            <p:spPr>
              <a:xfrm>
                <a:off x="704995" y="3943787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g1644fccce94_0_347"/>
              <p:cNvSpPr/>
              <p:nvPr/>
            </p:nvSpPr>
            <p:spPr>
              <a:xfrm>
                <a:off x="704995" y="3748343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51" name="Google Shape;651;g1644fccce94_0_347"/>
            <p:cNvSpPr/>
            <p:nvPr/>
          </p:nvSpPr>
          <p:spPr>
            <a:xfrm>
              <a:off x="2621661" y="456056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g1644fccce94_0_347"/>
            <p:cNvSpPr/>
            <p:nvPr/>
          </p:nvSpPr>
          <p:spPr>
            <a:xfrm>
              <a:off x="2621661" y="438373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g1644fccce94_0_347"/>
            <p:cNvSpPr/>
            <p:nvPr/>
          </p:nvSpPr>
          <p:spPr>
            <a:xfrm>
              <a:off x="2621661" y="4212719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g1644fccce94_0_347"/>
            <p:cNvSpPr/>
            <p:nvPr/>
          </p:nvSpPr>
          <p:spPr>
            <a:xfrm>
              <a:off x="3417422" y="456056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g1644fccce94_0_347"/>
            <p:cNvSpPr/>
            <p:nvPr/>
          </p:nvSpPr>
          <p:spPr>
            <a:xfrm>
              <a:off x="3417422" y="438373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g1644fccce94_0_347"/>
            <p:cNvSpPr/>
            <p:nvPr/>
          </p:nvSpPr>
          <p:spPr>
            <a:xfrm>
              <a:off x="3417422" y="4212719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g1644fccce94_0_347"/>
            <p:cNvSpPr/>
            <p:nvPr/>
          </p:nvSpPr>
          <p:spPr>
            <a:xfrm>
              <a:off x="663114" y="3594779"/>
              <a:ext cx="3314400" cy="335100"/>
            </a:xfrm>
            <a:prstGeom prst="roundRect">
              <a:avLst>
                <a:gd fmla="val 16667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400" u="none" cap="none" strike="noStrike">
                  <a:solidFill>
                    <a:srgbClr val="69006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Cloud-инфраструктура</a:t>
              </a: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pic>
          <p:nvPicPr>
            <p:cNvPr id="658" name="Google Shape;658;g1644fccce94_0_347"/>
            <p:cNvPicPr preferRelativeResize="0"/>
            <p:nvPr/>
          </p:nvPicPr>
          <p:blipFill rotWithShape="1">
            <a:blip r:embed="rId3">
              <a:alphaModFix/>
            </a:blip>
            <a:srcRect b="56708" l="0" r="0" t="0"/>
            <a:stretch/>
          </p:blipFill>
          <p:spPr>
            <a:xfrm>
              <a:off x="661429" y="2523327"/>
              <a:ext cx="812800" cy="8796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9" name="Google Shape;659;g1644fccce94_0_347"/>
            <p:cNvPicPr preferRelativeResize="0"/>
            <p:nvPr/>
          </p:nvPicPr>
          <p:blipFill rotWithShape="1">
            <a:blip r:embed="rId4">
              <a:alphaModFix/>
            </a:blip>
            <a:srcRect b="0" l="0" r="0" t="51641"/>
            <a:stretch/>
          </p:blipFill>
          <p:spPr>
            <a:xfrm>
              <a:off x="1916581" y="2387988"/>
              <a:ext cx="812800" cy="982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0" name="Google Shape;660;g1644fccce94_0_34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240495" y="2631130"/>
              <a:ext cx="749300" cy="7112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661" name="Google Shape;661;g1644fccce94_0_347"/>
            <p:cNvCxnSpPr>
              <a:stCxn id="659" idx="2"/>
              <a:endCxn id="657" idx="0"/>
            </p:cNvCxnSpPr>
            <p:nvPr/>
          </p:nvCxnSpPr>
          <p:spPr>
            <a:xfrm flipH="1">
              <a:off x="2320281" y="3370638"/>
              <a:ext cx="2700" cy="224100"/>
            </a:xfrm>
            <a:prstGeom prst="straightConnector1">
              <a:avLst/>
            </a:pr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62" name="Google Shape;662;g1644fccce94_0_347"/>
          <p:cNvSpPr txBox="1"/>
          <p:nvPr/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8F93A3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Распределённая архитектура</a:t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63" name="Google Shape;663;g1644fccce94_0_347"/>
          <p:cNvSpPr txBox="1"/>
          <p:nvPr>
            <p:ph type="title"/>
          </p:nvPr>
        </p:nvSpPr>
        <p:spPr>
          <a:xfrm>
            <a:off x="540000" y="632750"/>
            <a:ext cx="8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4. Cloud-native архитектура</a:t>
            </a:r>
            <a:endParaRPr sz="16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644fccce94_0_381"/>
          <p:cNvSpPr txBox="1"/>
          <p:nvPr/>
        </p:nvSpPr>
        <p:spPr>
          <a:xfrm>
            <a:off x="4260450" y="1863600"/>
            <a:ext cx="39915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Облачное приложение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это набор небольших, независимых и слабо связанных между собой дискретных, многократно используемых компонентов, известных как микросервисы, которые предназначены для интеграции в любую облачную среду.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669" name="Google Shape;669;g1644fccce94_0_381"/>
          <p:cNvGrpSpPr/>
          <p:nvPr/>
        </p:nvGrpSpPr>
        <p:grpSpPr>
          <a:xfrm>
            <a:off x="548754" y="1733813"/>
            <a:ext cx="3328393" cy="2418119"/>
            <a:chOff x="661429" y="2387988"/>
            <a:chExt cx="3328393" cy="2418119"/>
          </a:xfrm>
        </p:grpSpPr>
        <p:sp>
          <p:nvSpPr>
            <p:cNvPr id="670" name="Google Shape;670;g1644fccce94_0_381"/>
            <p:cNvSpPr/>
            <p:nvPr/>
          </p:nvSpPr>
          <p:spPr>
            <a:xfrm>
              <a:off x="2465675" y="3916644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g1644fccce94_0_381"/>
            <p:cNvSpPr/>
            <p:nvPr/>
          </p:nvSpPr>
          <p:spPr>
            <a:xfrm>
              <a:off x="3258744" y="3914900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g1644fccce94_0_381"/>
            <p:cNvSpPr/>
            <p:nvPr/>
          </p:nvSpPr>
          <p:spPr>
            <a:xfrm flipH="1">
              <a:off x="1624940" y="3900259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g1644fccce94_0_381"/>
            <p:cNvSpPr/>
            <p:nvPr/>
          </p:nvSpPr>
          <p:spPr>
            <a:xfrm flipH="1">
              <a:off x="887071" y="3886880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g1644fccce94_0_381"/>
            <p:cNvSpPr/>
            <p:nvPr/>
          </p:nvSpPr>
          <p:spPr>
            <a:xfrm flipH="1">
              <a:off x="3003147" y="3344076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g1644fccce94_0_381"/>
            <p:cNvSpPr/>
            <p:nvPr/>
          </p:nvSpPr>
          <p:spPr>
            <a:xfrm>
              <a:off x="1067963" y="3336513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76" name="Google Shape;676;g1644fccce94_0_381"/>
            <p:cNvGrpSpPr/>
            <p:nvPr/>
          </p:nvGrpSpPr>
          <p:grpSpPr>
            <a:xfrm>
              <a:off x="675362" y="4212719"/>
              <a:ext cx="551400" cy="593388"/>
              <a:chOff x="704995" y="3748343"/>
              <a:chExt cx="551400" cy="593388"/>
            </a:xfrm>
          </p:grpSpPr>
          <p:sp>
            <p:nvSpPr>
              <p:cNvPr id="677" name="Google Shape;677;g1644fccce94_0_381"/>
              <p:cNvSpPr/>
              <p:nvPr/>
            </p:nvSpPr>
            <p:spPr>
              <a:xfrm>
                <a:off x="704995" y="4139231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g1644fccce94_0_381"/>
              <p:cNvSpPr/>
              <p:nvPr/>
            </p:nvSpPr>
            <p:spPr>
              <a:xfrm>
                <a:off x="704995" y="3943787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g1644fccce94_0_381"/>
              <p:cNvSpPr/>
              <p:nvPr/>
            </p:nvSpPr>
            <p:spPr>
              <a:xfrm>
                <a:off x="704995" y="3748343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80" name="Google Shape;680;g1644fccce94_0_381"/>
            <p:cNvGrpSpPr/>
            <p:nvPr/>
          </p:nvGrpSpPr>
          <p:grpSpPr>
            <a:xfrm>
              <a:off x="1379195" y="4212719"/>
              <a:ext cx="551400" cy="593388"/>
              <a:chOff x="704995" y="3748343"/>
              <a:chExt cx="551400" cy="593388"/>
            </a:xfrm>
          </p:grpSpPr>
          <p:sp>
            <p:nvSpPr>
              <p:cNvPr id="681" name="Google Shape;681;g1644fccce94_0_381"/>
              <p:cNvSpPr/>
              <p:nvPr/>
            </p:nvSpPr>
            <p:spPr>
              <a:xfrm>
                <a:off x="704995" y="4139231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g1644fccce94_0_381"/>
              <p:cNvSpPr/>
              <p:nvPr/>
            </p:nvSpPr>
            <p:spPr>
              <a:xfrm>
                <a:off x="704995" y="3943787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g1644fccce94_0_381"/>
              <p:cNvSpPr/>
              <p:nvPr/>
            </p:nvSpPr>
            <p:spPr>
              <a:xfrm>
                <a:off x="704995" y="3748343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84" name="Google Shape;684;g1644fccce94_0_381"/>
            <p:cNvSpPr/>
            <p:nvPr/>
          </p:nvSpPr>
          <p:spPr>
            <a:xfrm>
              <a:off x="2621661" y="456056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g1644fccce94_0_381"/>
            <p:cNvSpPr/>
            <p:nvPr/>
          </p:nvSpPr>
          <p:spPr>
            <a:xfrm>
              <a:off x="2621661" y="438373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g1644fccce94_0_381"/>
            <p:cNvSpPr/>
            <p:nvPr/>
          </p:nvSpPr>
          <p:spPr>
            <a:xfrm>
              <a:off x="2621661" y="4212719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g1644fccce94_0_381"/>
            <p:cNvSpPr/>
            <p:nvPr/>
          </p:nvSpPr>
          <p:spPr>
            <a:xfrm>
              <a:off x="3417422" y="456056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g1644fccce94_0_381"/>
            <p:cNvSpPr/>
            <p:nvPr/>
          </p:nvSpPr>
          <p:spPr>
            <a:xfrm>
              <a:off x="3417422" y="438373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g1644fccce94_0_381"/>
            <p:cNvSpPr/>
            <p:nvPr/>
          </p:nvSpPr>
          <p:spPr>
            <a:xfrm>
              <a:off x="3417422" y="4212719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g1644fccce94_0_381"/>
            <p:cNvSpPr/>
            <p:nvPr/>
          </p:nvSpPr>
          <p:spPr>
            <a:xfrm>
              <a:off x="663114" y="3594779"/>
              <a:ext cx="3314400" cy="335100"/>
            </a:xfrm>
            <a:prstGeom prst="roundRect">
              <a:avLst>
                <a:gd fmla="val 16667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400" u="none" cap="none" strike="noStrike">
                  <a:solidFill>
                    <a:srgbClr val="69006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Cloud-инфраструктура</a:t>
              </a: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pic>
          <p:nvPicPr>
            <p:cNvPr id="691" name="Google Shape;691;g1644fccce94_0_381"/>
            <p:cNvPicPr preferRelativeResize="0"/>
            <p:nvPr/>
          </p:nvPicPr>
          <p:blipFill rotWithShape="1">
            <a:blip r:embed="rId3">
              <a:alphaModFix/>
            </a:blip>
            <a:srcRect b="56708" l="0" r="0" t="0"/>
            <a:stretch/>
          </p:blipFill>
          <p:spPr>
            <a:xfrm>
              <a:off x="661429" y="2523327"/>
              <a:ext cx="812800" cy="8796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2" name="Google Shape;692;g1644fccce94_0_381"/>
            <p:cNvPicPr preferRelativeResize="0"/>
            <p:nvPr/>
          </p:nvPicPr>
          <p:blipFill rotWithShape="1">
            <a:blip r:embed="rId4">
              <a:alphaModFix/>
            </a:blip>
            <a:srcRect b="0" l="0" r="0" t="51641"/>
            <a:stretch/>
          </p:blipFill>
          <p:spPr>
            <a:xfrm>
              <a:off x="1916581" y="2387988"/>
              <a:ext cx="812800" cy="982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3" name="Google Shape;693;g1644fccce94_0_38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240495" y="2631130"/>
              <a:ext cx="749300" cy="7112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694" name="Google Shape;694;g1644fccce94_0_381"/>
            <p:cNvCxnSpPr>
              <a:stCxn id="692" idx="2"/>
              <a:endCxn id="690" idx="0"/>
            </p:cNvCxnSpPr>
            <p:nvPr/>
          </p:nvCxnSpPr>
          <p:spPr>
            <a:xfrm flipH="1">
              <a:off x="2320281" y="3370638"/>
              <a:ext cx="2700" cy="224100"/>
            </a:xfrm>
            <a:prstGeom prst="straightConnector1">
              <a:avLst/>
            </a:pr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95" name="Google Shape;695;g1644fccce94_0_381"/>
          <p:cNvSpPr txBox="1"/>
          <p:nvPr/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8F93A3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Распределённая архитектура</a:t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96" name="Google Shape;696;g1644fccce94_0_381"/>
          <p:cNvSpPr txBox="1"/>
          <p:nvPr>
            <p:ph type="title"/>
          </p:nvPr>
        </p:nvSpPr>
        <p:spPr>
          <a:xfrm>
            <a:off x="540000" y="632750"/>
            <a:ext cx="8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4. Cloud-native архитектура</a:t>
            </a:r>
            <a:endParaRPr sz="16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644fccce94_0_412"/>
          <p:cNvSpPr txBox="1"/>
          <p:nvPr/>
        </p:nvSpPr>
        <p:spPr>
          <a:xfrm>
            <a:off x="4260450" y="2043600"/>
            <a:ext cx="3991500" cy="19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Принципы cloud-native: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Микросервисы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Контейнеризация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DevOps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Char char="●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Continious delivery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702" name="Google Shape;702;g1644fccce94_0_412"/>
          <p:cNvGrpSpPr/>
          <p:nvPr/>
        </p:nvGrpSpPr>
        <p:grpSpPr>
          <a:xfrm>
            <a:off x="548754" y="1733813"/>
            <a:ext cx="3328393" cy="2418119"/>
            <a:chOff x="661429" y="2387988"/>
            <a:chExt cx="3328393" cy="2418119"/>
          </a:xfrm>
        </p:grpSpPr>
        <p:sp>
          <p:nvSpPr>
            <p:cNvPr id="703" name="Google Shape;703;g1644fccce94_0_412"/>
            <p:cNvSpPr/>
            <p:nvPr/>
          </p:nvSpPr>
          <p:spPr>
            <a:xfrm>
              <a:off x="2465675" y="3916644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g1644fccce94_0_412"/>
            <p:cNvSpPr/>
            <p:nvPr/>
          </p:nvSpPr>
          <p:spPr>
            <a:xfrm>
              <a:off x="3258744" y="3914900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g1644fccce94_0_412"/>
            <p:cNvSpPr/>
            <p:nvPr/>
          </p:nvSpPr>
          <p:spPr>
            <a:xfrm flipH="1">
              <a:off x="1624940" y="3900259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g1644fccce94_0_412"/>
            <p:cNvSpPr/>
            <p:nvPr/>
          </p:nvSpPr>
          <p:spPr>
            <a:xfrm flipH="1">
              <a:off x="887071" y="3886880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g1644fccce94_0_412"/>
            <p:cNvSpPr/>
            <p:nvPr/>
          </p:nvSpPr>
          <p:spPr>
            <a:xfrm flipH="1">
              <a:off x="3003147" y="3344076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g1644fccce94_0_412"/>
            <p:cNvSpPr/>
            <p:nvPr/>
          </p:nvSpPr>
          <p:spPr>
            <a:xfrm>
              <a:off x="1067963" y="3336513"/>
              <a:ext cx="537472" cy="342027"/>
            </a:xfrm>
            <a:custGeom>
              <a:rect b="b" l="l" r="r" t="t"/>
              <a:pathLst>
                <a:path extrusionOk="0" h="342027" w="537472">
                  <a:moveTo>
                    <a:pt x="0" y="0"/>
                  </a:moveTo>
                  <a:cubicBezTo>
                    <a:pt x="18032" y="51769"/>
                    <a:pt x="36064" y="103539"/>
                    <a:pt x="125643" y="160543"/>
                  </a:cubicBezTo>
                  <a:cubicBezTo>
                    <a:pt x="215222" y="217548"/>
                    <a:pt x="376347" y="279787"/>
                    <a:pt x="537472" y="342027"/>
                  </a:cubicBezTo>
                </a:path>
              </a:pathLst>
            </a:cu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09" name="Google Shape;709;g1644fccce94_0_412"/>
            <p:cNvGrpSpPr/>
            <p:nvPr/>
          </p:nvGrpSpPr>
          <p:grpSpPr>
            <a:xfrm>
              <a:off x="675362" y="4212719"/>
              <a:ext cx="551400" cy="593388"/>
              <a:chOff x="704995" y="3748343"/>
              <a:chExt cx="551400" cy="593388"/>
            </a:xfrm>
          </p:grpSpPr>
          <p:sp>
            <p:nvSpPr>
              <p:cNvPr id="710" name="Google Shape;710;g1644fccce94_0_412"/>
              <p:cNvSpPr/>
              <p:nvPr/>
            </p:nvSpPr>
            <p:spPr>
              <a:xfrm>
                <a:off x="704995" y="4139231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g1644fccce94_0_412"/>
              <p:cNvSpPr/>
              <p:nvPr/>
            </p:nvSpPr>
            <p:spPr>
              <a:xfrm>
                <a:off x="704995" y="3943787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g1644fccce94_0_412"/>
              <p:cNvSpPr/>
              <p:nvPr/>
            </p:nvSpPr>
            <p:spPr>
              <a:xfrm>
                <a:off x="704995" y="3748343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3" name="Google Shape;713;g1644fccce94_0_412"/>
            <p:cNvGrpSpPr/>
            <p:nvPr/>
          </p:nvGrpSpPr>
          <p:grpSpPr>
            <a:xfrm>
              <a:off x="1379195" y="4212719"/>
              <a:ext cx="551400" cy="593388"/>
              <a:chOff x="704995" y="3748343"/>
              <a:chExt cx="551400" cy="593388"/>
            </a:xfrm>
          </p:grpSpPr>
          <p:sp>
            <p:nvSpPr>
              <p:cNvPr id="714" name="Google Shape;714;g1644fccce94_0_412"/>
              <p:cNvSpPr/>
              <p:nvPr/>
            </p:nvSpPr>
            <p:spPr>
              <a:xfrm>
                <a:off x="704995" y="4139231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g1644fccce94_0_412"/>
              <p:cNvSpPr/>
              <p:nvPr/>
            </p:nvSpPr>
            <p:spPr>
              <a:xfrm>
                <a:off x="704995" y="3943787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g1644fccce94_0_412"/>
              <p:cNvSpPr/>
              <p:nvPr/>
            </p:nvSpPr>
            <p:spPr>
              <a:xfrm>
                <a:off x="704995" y="3748343"/>
                <a:ext cx="551400" cy="2025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17" name="Google Shape;717;g1644fccce94_0_412"/>
            <p:cNvSpPr/>
            <p:nvPr/>
          </p:nvSpPr>
          <p:spPr>
            <a:xfrm>
              <a:off x="2621661" y="456056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g1644fccce94_0_412"/>
            <p:cNvSpPr/>
            <p:nvPr/>
          </p:nvSpPr>
          <p:spPr>
            <a:xfrm>
              <a:off x="2621661" y="438373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g1644fccce94_0_412"/>
            <p:cNvSpPr/>
            <p:nvPr/>
          </p:nvSpPr>
          <p:spPr>
            <a:xfrm>
              <a:off x="2621661" y="4212719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g1644fccce94_0_412"/>
            <p:cNvSpPr/>
            <p:nvPr/>
          </p:nvSpPr>
          <p:spPr>
            <a:xfrm>
              <a:off x="3417422" y="456056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g1644fccce94_0_412"/>
            <p:cNvSpPr/>
            <p:nvPr/>
          </p:nvSpPr>
          <p:spPr>
            <a:xfrm>
              <a:off x="3417422" y="4383733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g1644fccce94_0_412"/>
            <p:cNvSpPr/>
            <p:nvPr/>
          </p:nvSpPr>
          <p:spPr>
            <a:xfrm>
              <a:off x="3417422" y="4212719"/>
              <a:ext cx="572400" cy="245400"/>
            </a:xfrm>
            <a:prstGeom prst="can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g1644fccce94_0_412"/>
            <p:cNvSpPr/>
            <p:nvPr/>
          </p:nvSpPr>
          <p:spPr>
            <a:xfrm>
              <a:off x="663114" y="3594779"/>
              <a:ext cx="3314400" cy="335100"/>
            </a:xfrm>
            <a:prstGeom prst="roundRect">
              <a:avLst>
                <a:gd fmla="val 16667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400" u="none" cap="none" strike="noStrike">
                  <a:solidFill>
                    <a:srgbClr val="69006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Cloud-инфраструктура</a:t>
              </a: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pic>
          <p:nvPicPr>
            <p:cNvPr id="724" name="Google Shape;724;g1644fccce94_0_412"/>
            <p:cNvPicPr preferRelativeResize="0"/>
            <p:nvPr/>
          </p:nvPicPr>
          <p:blipFill rotWithShape="1">
            <a:blip r:embed="rId3">
              <a:alphaModFix/>
            </a:blip>
            <a:srcRect b="56708" l="0" r="0" t="0"/>
            <a:stretch/>
          </p:blipFill>
          <p:spPr>
            <a:xfrm>
              <a:off x="661429" y="2523327"/>
              <a:ext cx="812800" cy="8796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5" name="Google Shape;725;g1644fccce94_0_412"/>
            <p:cNvPicPr preferRelativeResize="0"/>
            <p:nvPr/>
          </p:nvPicPr>
          <p:blipFill rotWithShape="1">
            <a:blip r:embed="rId4">
              <a:alphaModFix/>
            </a:blip>
            <a:srcRect b="0" l="0" r="0" t="51641"/>
            <a:stretch/>
          </p:blipFill>
          <p:spPr>
            <a:xfrm>
              <a:off x="1916581" y="2387988"/>
              <a:ext cx="812800" cy="982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6" name="Google Shape;726;g1644fccce94_0_41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240495" y="2631130"/>
              <a:ext cx="749300" cy="7112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27" name="Google Shape;727;g1644fccce94_0_412"/>
            <p:cNvCxnSpPr>
              <a:stCxn id="725" idx="2"/>
              <a:endCxn id="723" idx="0"/>
            </p:cNvCxnSpPr>
            <p:nvPr/>
          </p:nvCxnSpPr>
          <p:spPr>
            <a:xfrm flipH="1">
              <a:off x="2320281" y="3370638"/>
              <a:ext cx="2700" cy="224100"/>
            </a:xfrm>
            <a:prstGeom prst="straightConnector1">
              <a:avLst/>
            </a:prstGeom>
            <a:noFill/>
            <a:ln cap="flat" cmpd="sng" w="76200">
              <a:solidFill>
                <a:srgbClr val="D0B3FB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28" name="Google Shape;728;g1644fccce94_0_412"/>
          <p:cNvSpPr txBox="1"/>
          <p:nvPr/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8F93A3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Распределённая архитектура</a:t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29" name="Google Shape;729;g1644fccce94_0_412"/>
          <p:cNvSpPr txBox="1"/>
          <p:nvPr>
            <p:ph type="title"/>
          </p:nvPr>
        </p:nvSpPr>
        <p:spPr>
          <a:xfrm>
            <a:off x="540000" y="632750"/>
            <a:ext cx="8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4. Cloud-native архитектура</a:t>
            </a:r>
            <a:endParaRPr sz="16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34" name="Google Shape;734;g1644fccce94_0_4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114742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735" name="Google Shape;735;g1644fccce94_0_443"/>
          <p:cNvSpPr txBox="1"/>
          <p:nvPr/>
        </p:nvSpPr>
        <p:spPr>
          <a:xfrm>
            <a:off x="1224799" y="1260037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736" name="Google Shape;736;g1644fccce94_0_4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17274" y="1147432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737" name="Google Shape;737;g1644fccce94_0_443"/>
          <p:cNvSpPr txBox="1"/>
          <p:nvPr/>
        </p:nvSpPr>
        <p:spPr>
          <a:xfrm>
            <a:off x="5640573" y="1260049"/>
            <a:ext cx="26361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38" name="Google Shape;738;g1644fccce94_0_443"/>
          <p:cNvSpPr txBox="1"/>
          <p:nvPr/>
        </p:nvSpPr>
        <p:spPr>
          <a:xfrm>
            <a:off x="539999" y="1971450"/>
            <a:ext cx="3990300" cy="28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Скорость работы и быстрое развёртывание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Масштабирование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Совместимость с мобильными устройствами.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Экономия бюджета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Фокус на основном бизнесе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Резервное копирование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Удобства для сотрудников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Экономия офисного пространства и единая рабочая среда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39" name="Google Shape;739;g1644fccce94_0_443"/>
          <p:cNvSpPr txBox="1"/>
          <p:nvPr/>
        </p:nvSpPr>
        <p:spPr>
          <a:xfrm>
            <a:off x="4917287" y="1957000"/>
            <a:ext cx="3538200" cy="26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Потеря контроля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Повреждение облачных сервисов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Закрытие Vendor Cloud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Потенциальная угроза безопасности 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Сложность отладки приложений для некоторых сложно воспроизводимых состояний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работы с облаком требуется постоянное подключение к интернету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40" name="Google Shape;740;g1644fccce94_0_443"/>
          <p:cNvSpPr txBox="1"/>
          <p:nvPr/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8F93A3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Распределённая архитектура</a:t>
            </a:r>
            <a:endParaRPr sz="1000">
              <a:solidFill>
                <a:srgbClr val="8F93A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41" name="Google Shape;741;g1644fccce94_0_443"/>
          <p:cNvSpPr txBox="1"/>
          <p:nvPr>
            <p:ph type="title"/>
          </p:nvPr>
        </p:nvSpPr>
        <p:spPr>
          <a:xfrm>
            <a:off x="540000" y="632750"/>
            <a:ext cx="806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4. Cloud-native архитектура</a:t>
            </a:r>
            <a:endParaRPr sz="16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64e5a8858a_0_112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/>
              <a:t>Способы организации UX/UI прикладных приложений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164e5a8858a_0_116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 sz="1800">
                <a:solidFill>
                  <a:srgbClr val="18191A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Способы организации UX/UI прикладных приложений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752" name="Google Shape;752;g164e5a8858a_0_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063" y="1343635"/>
            <a:ext cx="2439826" cy="15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753" name="Google Shape;753;g164e5a8858a_0_116"/>
          <p:cNvSpPr txBox="1"/>
          <p:nvPr/>
        </p:nvSpPr>
        <p:spPr>
          <a:xfrm>
            <a:off x="973975" y="3085563"/>
            <a:ext cx="30000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Десктопные приложения с GUI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54" name="Google Shape;754;g164e5a8858a_0_116"/>
          <p:cNvSpPr txBox="1"/>
          <p:nvPr/>
        </p:nvSpPr>
        <p:spPr>
          <a:xfrm>
            <a:off x="4484875" y="1678875"/>
            <a:ext cx="3000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Windows native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Mac native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Linux native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Multiplatform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Web-stack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55" name="Google Shape;755;g164e5a8858a_0_116"/>
          <p:cNvSpPr/>
          <p:nvPr/>
        </p:nvSpPr>
        <p:spPr>
          <a:xfrm>
            <a:off x="4804275" y="1744518"/>
            <a:ext cx="24027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56" name="Google Shape;756;g164e5a8858a_0_116"/>
          <p:cNvSpPr/>
          <p:nvPr/>
        </p:nvSpPr>
        <p:spPr>
          <a:xfrm>
            <a:off x="4804275" y="2166768"/>
            <a:ext cx="24027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57" name="Google Shape;757;g164e5a8858a_0_116"/>
          <p:cNvSpPr/>
          <p:nvPr/>
        </p:nvSpPr>
        <p:spPr>
          <a:xfrm>
            <a:off x="4804275" y="2589018"/>
            <a:ext cx="24027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58" name="Google Shape;758;g164e5a8858a_0_116"/>
          <p:cNvSpPr/>
          <p:nvPr/>
        </p:nvSpPr>
        <p:spPr>
          <a:xfrm>
            <a:off x="4783525" y="3011268"/>
            <a:ext cx="24027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59" name="Google Shape;759;g164e5a8858a_0_116"/>
          <p:cNvSpPr/>
          <p:nvPr/>
        </p:nvSpPr>
        <p:spPr>
          <a:xfrm>
            <a:off x="4804275" y="3438793"/>
            <a:ext cx="24027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</a:pPr>
            <a:r>
              <a:t/>
            </a:r>
            <a:endParaRPr/>
          </a:p>
        </p:txBody>
      </p:sp>
      <p:sp>
        <p:nvSpPr>
          <p:cNvPr id="178" name="Google Shape;178;p7"/>
          <p:cNvSpPr txBox="1"/>
          <p:nvPr>
            <p:ph type="title"/>
          </p:nvPr>
        </p:nvSpPr>
        <p:spPr>
          <a:xfrm>
            <a:off x="540000" y="2120225"/>
            <a:ext cx="80640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lang="ru-RU"/>
              <a:t>Определение требований и разработка технического задания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164e5a8858a_0_145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 sz="1800">
                <a:solidFill>
                  <a:srgbClr val="18191A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Способы организации UX/UI прикладных приложений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765" name="Google Shape;765;g164e5a8858a_0_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063" y="1343635"/>
            <a:ext cx="2439826" cy="15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766" name="Google Shape;766;g164e5a8858a_0_145"/>
          <p:cNvSpPr txBox="1"/>
          <p:nvPr/>
        </p:nvSpPr>
        <p:spPr>
          <a:xfrm>
            <a:off x="973975" y="3085563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Web-приложения</a:t>
            </a:r>
            <a:endParaRPr sz="1600">
              <a:solidFill>
                <a:schemeClr val="accen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67" name="Google Shape;767;g164e5a8858a_0_145"/>
          <p:cNvSpPr/>
          <p:nvPr/>
        </p:nvSpPr>
        <p:spPr>
          <a:xfrm>
            <a:off x="4455300" y="1343625"/>
            <a:ext cx="3418200" cy="59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68" name="Google Shape;768;g164e5a8858a_0_145"/>
          <p:cNvSpPr txBox="1"/>
          <p:nvPr/>
        </p:nvSpPr>
        <p:spPr>
          <a:xfrm>
            <a:off x="4402800" y="1298100"/>
            <a:ext cx="3523200" cy="22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MPA (Multi Page Application) / Тонкий клиент</a:t>
            </a:r>
            <a:endParaRPr>
              <a:solidFill>
                <a:srgbClr val="18191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MPA + Ajax (легаси-подход)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SPA (Single Page Application ) / RIA </a:t>
            </a:r>
            <a:r>
              <a:rPr lang="ru-RU" sz="15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(</a:t>
            </a:r>
            <a:r>
              <a:rPr lang="ru-RU" sz="1300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Rich Internet Application</a:t>
            </a:r>
            <a:r>
              <a:rPr lang="ru-RU" sz="15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) </a:t>
            </a: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/ Толстый клиент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2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Изоморфные приложения (PWA)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69" name="Google Shape;769;g164e5a8858a_0_145"/>
          <p:cNvSpPr/>
          <p:nvPr/>
        </p:nvSpPr>
        <p:spPr>
          <a:xfrm>
            <a:off x="4455300" y="1938525"/>
            <a:ext cx="3418200" cy="59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70" name="Google Shape;770;g164e5a8858a_0_145"/>
          <p:cNvSpPr/>
          <p:nvPr/>
        </p:nvSpPr>
        <p:spPr>
          <a:xfrm>
            <a:off x="4455300" y="2533425"/>
            <a:ext cx="3418200" cy="59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71" name="Google Shape;771;g164e5a8858a_0_145"/>
          <p:cNvSpPr/>
          <p:nvPr/>
        </p:nvSpPr>
        <p:spPr>
          <a:xfrm>
            <a:off x="4455300" y="3128325"/>
            <a:ext cx="3418200" cy="59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164e5a8858a_0_164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 sz="1800">
                <a:solidFill>
                  <a:srgbClr val="18191A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Способы организации UX/UI прикладных приложений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777" name="Google Shape;777;g164e5a8858a_0_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063" y="1343635"/>
            <a:ext cx="2439826" cy="15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778" name="Google Shape;778;g164e5a8858a_0_164"/>
          <p:cNvSpPr txBox="1"/>
          <p:nvPr/>
        </p:nvSpPr>
        <p:spPr>
          <a:xfrm>
            <a:off x="973975" y="3085563"/>
            <a:ext cx="30000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Мобильные приложения с GUI</a:t>
            </a:r>
            <a:endParaRPr sz="1600">
              <a:solidFill>
                <a:schemeClr val="accen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79" name="Google Shape;779;g164e5a8858a_0_164"/>
          <p:cNvSpPr/>
          <p:nvPr/>
        </p:nvSpPr>
        <p:spPr>
          <a:xfrm>
            <a:off x="4754700" y="1751175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80" name="Google Shape;780;g164e5a8858a_0_164"/>
          <p:cNvSpPr txBox="1"/>
          <p:nvPr/>
        </p:nvSpPr>
        <p:spPr>
          <a:xfrm>
            <a:off x="4572000" y="1694400"/>
            <a:ext cx="3000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Android native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IOS native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Multiplatform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Web-stack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81" name="Google Shape;781;g164e5a8858a_0_164"/>
          <p:cNvSpPr/>
          <p:nvPr/>
        </p:nvSpPr>
        <p:spPr>
          <a:xfrm>
            <a:off x="4754700" y="2197950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82" name="Google Shape;782;g164e5a8858a_0_164"/>
          <p:cNvSpPr/>
          <p:nvPr/>
        </p:nvSpPr>
        <p:spPr>
          <a:xfrm>
            <a:off x="4754700" y="2644725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83" name="Google Shape;783;g164e5a8858a_0_164"/>
          <p:cNvSpPr/>
          <p:nvPr/>
        </p:nvSpPr>
        <p:spPr>
          <a:xfrm>
            <a:off x="4754700" y="3091500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164e5a8858a_0_180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 sz="1800">
                <a:solidFill>
                  <a:srgbClr val="18191A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Способы организации UX/UI прикладных приложений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789" name="Google Shape;789;g164e5a8858a_0_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063" y="1343635"/>
            <a:ext cx="2439826" cy="15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g164e5a8858a_0_180"/>
          <p:cNvSpPr txBox="1"/>
          <p:nvPr/>
        </p:nvSpPr>
        <p:spPr>
          <a:xfrm>
            <a:off x="973975" y="3085563"/>
            <a:ext cx="30000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Приложения для IoT, </a:t>
            </a:r>
            <a:endParaRPr b="1" sz="1600">
              <a:solidFill>
                <a:srgbClr val="18191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носимой техники, </a:t>
            </a:r>
            <a:endParaRPr b="1" sz="1600">
              <a:solidFill>
                <a:srgbClr val="18191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умных устройств, </a:t>
            </a:r>
            <a:endParaRPr b="1" sz="1600">
              <a:solidFill>
                <a:srgbClr val="18191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Smart TV</a:t>
            </a:r>
            <a:endParaRPr>
              <a:solidFill>
                <a:schemeClr val="accen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1" name="Google Shape;791;g164e5a8858a_0_180"/>
          <p:cNvSpPr/>
          <p:nvPr/>
        </p:nvSpPr>
        <p:spPr>
          <a:xfrm>
            <a:off x="4512175" y="1702100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2" name="Google Shape;792;g164e5a8858a_0_180"/>
          <p:cNvSpPr txBox="1"/>
          <p:nvPr/>
        </p:nvSpPr>
        <p:spPr>
          <a:xfrm>
            <a:off x="4329475" y="1651325"/>
            <a:ext cx="3000000" cy="22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Linux native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Android native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IOS native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Multiplatform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Web-stack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3" name="Google Shape;793;g164e5a8858a_0_180"/>
          <p:cNvSpPr/>
          <p:nvPr/>
        </p:nvSpPr>
        <p:spPr>
          <a:xfrm>
            <a:off x="4512175" y="2181025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4" name="Google Shape;794;g164e5a8858a_0_180"/>
          <p:cNvSpPr/>
          <p:nvPr/>
        </p:nvSpPr>
        <p:spPr>
          <a:xfrm>
            <a:off x="4512175" y="2615825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5" name="Google Shape;795;g164e5a8858a_0_180"/>
          <p:cNvSpPr/>
          <p:nvPr/>
        </p:nvSpPr>
        <p:spPr>
          <a:xfrm>
            <a:off x="4512175" y="3050625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6" name="Google Shape;796;g164e5a8858a_0_180"/>
          <p:cNvSpPr/>
          <p:nvPr/>
        </p:nvSpPr>
        <p:spPr>
          <a:xfrm>
            <a:off x="4512175" y="3485425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164e5a8858a_0_197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 sz="1800">
                <a:solidFill>
                  <a:srgbClr val="18191A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Способы организации UX/UI прикладных приложений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802" name="Google Shape;802;g164e5a8858a_0_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063" y="1343635"/>
            <a:ext cx="2439826" cy="15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g164e5a8858a_0_197"/>
          <p:cNvSpPr txBox="1"/>
          <p:nvPr/>
        </p:nvSpPr>
        <p:spPr>
          <a:xfrm>
            <a:off x="973975" y="3085575"/>
            <a:ext cx="2869500" cy="10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Бот-приложения</a:t>
            </a:r>
            <a:endParaRPr b="1" sz="1600">
              <a:solidFill>
                <a:srgbClr val="18191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18191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8191A"/>
              </a:solidFill>
            </a:endParaRPr>
          </a:p>
        </p:txBody>
      </p:sp>
      <p:sp>
        <p:nvSpPr>
          <p:cNvPr id="804" name="Google Shape;804;g164e5a8858a_0_197"/>
          <p:cNvSpPr/>
          <p:nvPr/>
        </p:nvSpPr>
        <p:spPr>
          <a:xfrm>
            <a:off x="4575325" y="1942850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5" name="Google Shape;805;g164e5a8858a_0_197"/>
          <p:cNvSpPr/>
          <p:nvPr/>
        </p:nvSpPr>
        <p:spPr>
          <a:xfrm>
            <a:off x="4575325" y="2380775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6" name="Google Shape;806;g164e5a8858a_0_197"/>
          <p:cNvSpPr/>
          <p:nvPr/>
        </p:nvSpPr>
        <p:spPr>
          <a:xfrm>
            <a:off x="4575325" y="2818700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7" name="Google Shape;807;g164e5a8858a_0_197"/>
          <p:cNvSpPr txBox="1"/>
          <p:nvPr/>
        </p:nvSpPr>
        <p:spPr>
          <a:xfrm>
            <a:off x="4392625" y="1867763"/>
            <a:ext cx="3000000" cy="13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Мессенджеры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Бот-платформы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SuperApp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16995d677ec_0_64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 sz="1800">
                <a:solidFill>
                  <a:srgbClr val="18191A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Способы организации UX/UI прикладных приложений</a:t>
            </a:r>
            <a:endParaRPr i="0" sz="22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813" name="Google Shape;813;g16995d677ec_0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063" y="1343635"/>
            <a:ext cx="2439826" cy="15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814" name="Google Shape;814;g16995d677ec_0_64"/>
          <p:cNvSpPr txBox="1"/>
          <p:nvPr/>
        </p:nvSpPr>
        <p:spPr>
          <a:xfrm>
            <a:off x="973975" y="3085575"/>
            <a:ext cx="28695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Ещё некоторые разновидности интерфейсов</a:t>
            </a:r>
            <a:endParaRPr b="1" sz="1800">
              <a:solidFill>
                <a:srgbClr val="18191A"/>
              </a:solidFill>
            </a:endParaRPr>
          </a:p>
        </p:txBody>
      </p:sp>
      <p:sp>
        <p:nvSpPr>
          <p:cNvPr id="815" name="Google Shape;815;g16995d677ec_0_64"/>
          <p:cNvSpPr/>
          <p:nvPr/>
        </p:nvSpPr>
        <p:spPr>
          <a:xfrm>
            <a:off x="4575325" y="1942850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16" name="Google Shape;816;g16995d677ec_0_64"/>
          <p:cNvSpPr/>
          <p:nvPr/>
        </p:nvSpPr>
        <p:spPr>
          <a:xfrm>
            <a:off x="4575325" y="2380775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17" name="Google Shape;817;g16995d677ec_0_64"/>
          <p:cNvSpPr/>
          <p:nvPr/>
        </p:nvSpPr>
        <p:spPr>
          <a:xfrm>
            <a:off x="4575325" y="2818700"/>
            <a:ext cx="2634600" cy="277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18" name="Google Shape;818;g16995d677ec_0_64"/>
          <p:cNvSpPr txBox="1"/>
          <p:nvPr/>
        </p:nvSpPr>
        <p:spPr>
          <a:xfrm>
            <a:off x="4392625" y="1876763"/>
            <a:ext cx="3000000" cy="12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Public API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CLI (Command line interface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)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Голосовой помощник</a:t>
            </a:r>
            <a:endParaRPr>
              <a:solidFill>
                <a:srgbClr val="18191A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8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lang="ru-RU"/>
              <a:t>Паттерны проектирование прикладных приложений</a:t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164e5a8858a_0_18"/>
          <p:cNvSpPr txBox="1"/>
          <p:nvPr>
            <p:ph type="title"/>
          </p:nvPr>
        </p:nvSpPr>
        <p:spPr>
          <a:xfrm>
            <a:off x="548750" y="720000"/>
            <a:ext cx="8064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Чистая архитектура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29" name="Google Shape;829;g164e5a8858a_0_18"/>
          <p:cNvSpPr txBox="1"/>
          <p:nvPr/>
        </p:nvSpPr>
        <p:spPr>
          <a:xfrm>
            <a:off x="539750" y="1195273"/>
            <a:ext cx="83541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6667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i="0" lang="ru-RU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Чистая архитектура </a:t>
            </a:r>
            <a:r>
              <a:rPr b="0" i="0" lang="ru-RU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это способ разделения ответственностей и частей функциональности по степени их близости к предметной области приложения.</a:t>
            </a:r>
            <a:endParaRPr/>
          </a:p>
        </p:txBody>
      </p:sp>
      <p:pic>
        <p:nvPicPr>
          <p:cNvPr id="830" name="Google Shape;830;g164e5a8858a_0_18"/>
          <p:cNvPicPr preferRelativeResize="0"/>
          <p:nvPr/>
        </p:nvPicPr>
        <p:blipFill rotWithShape="1">
          <a:blip r:embed="rId3">
            <a:alphaModFix/>
          </a:blip>
          <a:srcRect b="1476" l="0" r="0" t="7918"/>
          <a:stretch/>
        </p:blipFill>
        <p:spPr>
          <a:xfrm>
            <a:off x="548751" y="2355474"/>
            <a:ext cx="4983201" cy="256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g164e5a8858a_0_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65627" y="3242246"/>
            <a:ext cx="2236250" cy="168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164e5a8858a_0_52"/>
          <p:cNvSpPr txBox="1"/>
          <p:nvPr>
            <p:ph type="title"/>
          </p:nvPr>
        </p:nvSpPr>
        <p:spPr>
          <a:xfrm>
            <a:off x="548750" y="720000"/>
            <a:ext cx="8064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Чистая архитектура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37" name="Google Shape;837;g164e5a8858a_0_52"/>
          <p:cNvSpPr txBox="1"/>
          <p:nvPr/>
        </p:nvSpPr>
        <p:spPr>
          <a:xfrm>
            <a:off x="548750" y="1292000"/>
            <a:ext cx="6108600" cy="27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66675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Принципы чистой архитектуры: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66675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arenR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Приложение строится вокруг независимой от других слоёв объектной модели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arenR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Внутренние слои определяют интерфейсы, внешние слои содержат реализации интерфейсов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arenR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Направление зависимостей — от внешних слоёв к внутренним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BM Plex Sans"/>
              <a:buAutoNum type="arabicParenR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пересечении границ слоя данные должны преобразовываться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838" name="Google Shape;838;g164e5a8858a_0_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06438" y="2805913"/>
            <a:ext cx="1442254" cy="1362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164e5a8858a_0_62"/>
          <p:cNvSpPr txBox="1"/>
          <p:nvPr>
            <p:ph type="title"/>
          </p:nvPr>
        </p:nvSpPr>
        <p:spPr>
          <a:xfrm>
            <a:off x="548750" y="720000"/>
            <a:ext cx="8064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Механизм Dependency Inversion</a:t>
            </a:r>
            <a:r>
              <a:rPr lang="ru-RU" sz="18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844" name="Google Shape;844;g164e5a8858a_0_62"/>
          <p:cNvPicPr preferRelativeResize="0"/>
          <p:nvPr/>
        </p:nvPicPr>
        <p:blipFill rotWithShape="1">
          <a:blip r:embed="rId3">
            <a:alphaModFix/>
          </a:blip>
          <a:srcRect b="0" l="0" r="0" t="13629"/>
          <a:stretch/>
        </p:blipFill>
        <p:spPr>
          <a:xfrm>
            <a:off x="548751" y="1439874"/>
            <a:ext cx="7734899" cy="344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164e5a8858a_0_6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/>
              <a:t>Архитектура приложения при использовании нескольких API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41418e838d_0_23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Требования</a:t>
            </a:r>
            <a:endParaRPr b="0"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84" name="Google Shape;184;g141418e838d_0_23"/>
          <p:cNvSpPr txBox="1"/>
          <p:nvPr>
            <p:ph idx="2" type="title"/>
          </p:nvPr>
        </p:nvSpPr>
        <p:spPr>
          <a:xfrm>
            <a:off x="559825" y="1155500"/>
            <a:ext cx="7742100" cy="22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635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3600"/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Отправной точкой для начала проектирования архитектуры являются различные требования к системе.</a:t>
            </a:r>
            <a:br>
              <a:rPr lang="ru-RU">
                <a:latin typeface="IBM Plex Sans"/>
                <a:ea typeface="IBM Plex Sans"/>
                <a:cs typeface="IBM Plex Sans"/>
                <a:sym typeface="IBM Plex Sans"/>
              </a:rPr>
            </a:br>
            <a:br>
              <a:rPr lang="ru-RU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Источником требований являются могут быть </a:t>
            </a:r>
            <a:r>
              <a:rPr b="1"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заказчики системы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, </a:t>
            </a:r>
            <a:r>
              <a:rPr b="1"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будущие пользователи (клиенты) системы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, </a:t>
            </a:r>
            <a:r>
              <a:rPr b="1"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обслуживающий персонал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, а также </a:t>
            </a:r>
            <a:r>
              <a:rPr b="1"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требования стандартов 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и </a:t>
            </a:r>
            <a:r>
              <a:rPr b="1"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нормативно-правовых актов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185" name="Google Shape;185;g141418e838d_0_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4413" y="3736825"/>
            <a:ext cx="1876406" cy="114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164e5a8858a_0_73"/>
          <p:cNvSpPr txBox="1"/>
          <p:nvPr>
            <p:ph type="title"/>
          </p:nvPr>
        </p:nvSpPr>
        <p:spPr>
          <a:xfrm>
            <a:off x="548750" y="720000"/>
            <a:ext cx="8064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Архитектура приложения при использовании нескольких API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855" name="Google Shape;855;g164e5a8858a_0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2201" y="1343725"/>
            <a:ext cx="6574526" cy="322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164e5a8858a_0_79"/>
          <p:cNvSpPr txBox="1"/>
          <p:nvPr>
            <p:ph type="title"/>
          </p:nvPr>
        </p:nvSpPr>
        <p:spPr>
          <a:xfrm>
            <a:off x="548750" y="720000"/>
            <a:ext cx="8064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rgbClr val="18191A"/>
                </a:solidFill>
                <a:latin typeface="IBM Plex Sans"/>
                <a:ea typeface="IBM Plex Sans"/>
                <a:cs typeface="IBM Plex Sans"/>
                <a:sym typeface="IBM Plex Sans"/>
              </a:rPr>
              <a:t>Архитектура приложения при использовании нескольких API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861" name="Google Shape;861;g164e5a8858a_0_79"/>
          <p:cNvGrpSpPr/>
          <p:nvPr/>
        </p:nvGrpSpPr>
        <p:grpSpPr>
          <a:xfrm>
            <a:off x="580749" y="1562273"/>
            <a:ext cx="7982501" cy="1713219"/>
            <a:chOff x="60425" y="660887"/>
            <a:chExt cx="8789365" cy="2044170"/>
          </a:xfrm>
        </p:grpSpPr>
        <p:sp>
          <p:nvSpPr>
            <p:cNvPr id="862" name="Google Shape;862;g164e5a8858a_0_79"/>
            <p:cNvSpPr/>
            <p:nvPr/>
          </p:nvSpPr>
          <p:spPr>
            <a:xfrm>
              <a:off x="2808894" y="660887"/>
              <a:ext cx="3259800" cy="516600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rgbClr val="663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400" u="none" cap="none" strike="noStrike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Клиенты</a:t>
              </a: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863" name="Google Shape;863;g164e5a8858a_0_79"/>
            <p:cNvGrpSpPr/>
            <p:nvPr/>
          </p:nvGrpSpPr>
          <p:grpSpPr>
            <a:xfrm>
              <a:off x="60425" y="1997657"/>
              <a:ext cx="2618700" cy="707400"/>
              <a:chOff x="885318" y="1582354"/>
              <a:chExt cx="2618700" cy="707400"/>
            </a:xfrm>
          </p:grpSpPr>
          <p:sp>
            <p:nvSpPr>
              <p:cNvPr id="864" name="Google Shape;864;g164e5a8858a_0_79"/>
              <p:cNvSpPr/>
              <p:nvPr/>
            </p:nvSpPr>
            <p:spPr>
              <a:xfrm>
                <a:off x="885318" y="1582354"/>
                <a:ext cx="2618700" cy="707400"/>
              </a:xfrm>
              <a:prstGeom prst="rect">
                <a:avLst/>
              </a:prstGeom>
              <a:solidFill>
                <a:srgbClr val="D200DB"/>
              </a:solidFill>
              <a:ln cap="flat" cmpd="sng" w="25400">
                <a:solidFill>
                  <a:srgbClr val="6633B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0" lang="ru-RU" sz="1800" u="none" cap="none" strike="noStrike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Сервис А</a:t>
                </a:r>
                <a:endParaRPr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865" name="Google Shape;865;g164e5a8858a_0_79"/>
              <p:cNvSpPr/>
              <p:nvPr/>
            </p:nvSpPr>
            <p:spPr>
              <a:xfrm>
                <a:off x="1038881" y="2010975"/>
                <a:ext cx="426900" cy="2094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C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866" name="Google Shape;866;g164e5a8858a_0_79"/>
              <p:cNvSpPr/>
              <p:nvPr/>
            </p:nvSpPr>
            <p:spPr>
              <a:xfrm>
                <a:off x="1038881" y="1831382"/>
                <a:ext cx="426900" cy="2094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C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867" name="Google Shape;867;g164e5a8858a_0_79"/>
              <p:cNvSpPr/>
              <p:nvPr/>
            </p:nvSpPr>
            <p:spPr>
              <a:xfrm>
                <a:off x="1038881" y="1658678"/>
                <a:ext cx="426900" cy="2094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C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</p:grpSp>
        <p:sp>
          <p:nvSpPr>
            <p:cNvPr id="868" name="Google Shape;868;g164e5a8858a_0_79"/>
            <p:cNvSpPr/>
            <p:nvPr/>
          </p:nvSpPr>
          <p:spPr>
            <a:xfrm>
              <a:off x="1528653" y="1677350"/>
              <a:ext cx="879600" cy="418800"/>
            </a:xfrm>
            <a:prstGeom prst="roundRect">
              <a:avLst>
                <a:gd fmla="val 8334" name="adj"/>
              </a:avLst>
            </a:prstGeom>
            <a:solidFill>
              <a:srgbClr val="FFFF00"/>
            </a:solidFill>
            <a:ln cap="flat" cmpd="sng" w="25400">
              <a:solidFill>
                <a:srgbClr val="E3D1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400" u="none" cap="none" strike="noStrike">
                  <a:solidFill>
                    <a:schemeClr val="dk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KAFKA</a:t>
              </a:r>
              <a:endParaRPr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869" name="Google Shape;869;g164e5a8858a_0_79"/>
            <p:cNvGrpSpPr/>
            <p:nvPr/>
          </p:nvGrpSpPr>
          <p:grpSpPr>
            <a:xfrm>
              <a:off x="3262640" y="1997657"/>
              <a:ext cx="2618700" cy="707400"/>
              <a:chOff x="885318" y="1582354"/>
              <a:chExt cx="2618700" cy="707400"/>
            </a:xfrm>
          </p:grpSpPr>
          <p:sp>
            <p:nvSpPr>
              <p:cNvPr id="870" name="Google Shape;870;g164e5a8858a_0_79"/>
              <p:cNvSpPr/>
              <p:nvPr/>
            </p:nvSpPr>
            <p:spPr>
              <a:xfrm>
                <a:off x="885318" y="1582354"/>
                <a:ext cx="2618700" cy="707400"/>
              </a:xfrm>
              <a:prstGeom prst="rect">
                <a:avLst/>
              </a:prstGeom>
              <a:solidFill>
                <a:srgbClr val="B98EF9"/>
              </a:solidFill>
              <a:ln cap="flat" cmpd="sng" w="25400">
                <a:solidFill>
                  <a:srgbClr val="6633B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0" lang="ru-RU" sz="1800" u="none" cap="none" strike="noStrike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Сервис B</a:t>
                </a:r>
                <a:endParaRPr i="0" sz="1800" u="none" cap="none" strike="noStrike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871" name="Google Shape;871;g164e5a8858a_0_79"/>
              <p:cNvSpPr/>
              <p:nvPr/>
            </p:nvSpPr>
            <p:spPr>
              <a:xfrm>
                <a:off x="1038881" y="2010975"/>
                <a:ext cx="426900" cy="2094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C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872" name="Google Shape;872;g164e5a8858a_0_79"/>
              <p:cNvSpPr/>
              <p:nvPr/>
            </p:nvSpPr>
            <p:spPr>
              <a:xfrm>
                <a:off x="1038881" y="1831382"/>
                <a:ext cx="426900" cy="2094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C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873" name="Google Shape;873;g164e5a8858a_0_79"/>
              <p:cNvSpPr/>
              <p:nvPr/>
            </p:nvSpPr>
            <p:spPr>
              <a:xfrm>
                <a:off x="1038881" y="1658678"/>
                <a:ext cx="426900" cy="2094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C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</p:grpSp>
        <p:grpSp>
          <p:nvGrpSpPr>
            <p:cNvPr id="874" name="Google Shape;874;g164e5a8858a_0_79"/>
            <p:cNvGrpSpPr/>
            <p:nvPr/>
          </p:nvGrpSpPr>
          <p:grpSpPr>
            <a:xfrm>
              <a:off x="6198376" y="1997657"/>
              <a:ext cx="2618700" cy="707400"/>
              <a:chOff x="885318" y="1582354"/>
              <a:chExt cx="2618700" cy="707400"/>
            </a:xfrm>
          </p:grpSpPr>
          <p:sp>
            <p:nvSpPr>
              <p:cNvPr id="875" name="Google Shape;875;g164e5a8858a_0_79"/>
              <p:cNvSpPr/>
              <p:nvPr/>
            </p:nvSpPr>
            <p:spPr>
              <a:xfrm>
                <a:off x="885318" y="1582354"/>
                <a:ext cx="2618700" cy="707400"/>
              </a:xfrm>
              <a:prstGeom prst="rect">
                <a:avLst/>
              </a:prstGeom>
              <a:solidFill>
                <a:srgbClr val="FFC000"/>
              </a:solidFill>
              <a:ln cap="flat" cmpd="sng" w="25400">
                <a:solidFill>
                  <a:srgbClr val="6633B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0" lang="ru-RU" sz="1800" u="none" cap="none" strike="noStrike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Сервис C</a:t>
                </a:r>
                <a:endParaRPr i="0" sz="1800" u="none" cap="none" strike="noStrike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876" name="Google Shape;876;g164e5a8858a_0_79"/>
              <p:cNvSpPr/>
              <p:nvPr/>
            </p:nvSpPr>
            <p:spPr>
              <a:xfrm>
                <a:off x="1038881" y="2010975"/>
                <a:ext cx="426900" cy="2094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C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877" name="Google Shape;877;g164e5a8858a_0_79"/>
              <p:cNvSpPr/>
              <p:nvPr/>
            </p:nvSpPr>
            <p:spPr>
              <a:xfrm>
                <a:off x="1038881" y="1831382"/>
                <a:ext cx="426900" cy="2094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C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878" name="Google Shape;878;g164e5a8858a_0_79"/>
              <p:cNvSpPr/>
              <p:nvPr/>
            </p:nvSpPr>
            <p:spPr>
              <a:xfrm>
                <a:off x="1038881" y="1658678"/>
                <a:ext cx="426900" cy="209400"/>
              </a:xfrm>
              <a:prstGeom prst="cube">
                <a:avLst>
                  <a:gd fmla="val 25000" name="adj"/>
                </a:avLst>
              </a:prstGeom>
              <a:solidFill>
                <a:srgbClr val="FFC000"/>
              </a:solidFill>
              <a:ln cap="flat" cmpd="sng" w="9525">
                <a:solidFill>
                  <a:srgbClr val="A7270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C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</p:grpSp>
        <p:sp>
          <p:nvSpPr>
            <p:cNvPr id="879" name="Google Shape;879;g164e5a8858a_0_79"/>
            <p:cNvSpPr/>
            <p:nvPr/>
          </p:nvSpPr>
          <p:spPr>
            <a:xfrm>
              <a:off x="2486681" y="2172293"/>
              <a:ext cx="879600" cy="418800"/>
            </a:xfrm>
            <a:prstGeom prst="roundRect">
              <a:avLst>
                <a:gd fmla="val 8334" name="adj"/>
              </a:avLst>
            </a:prstGeom>
            <a:solidFill>
              <a:srgbClr val="FFFF00"/>
            </a:solidFill>
            <a:ln cap="flat" cmpd="sng" w="25400">
              <a:solidFill>
                <a:srgbClr val="E3D1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400" u="none" cap="none" strike="noStrike">
                  <a:solidFill>
                    <a:schemeClr val="dk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gRPC</a:t>
              </a:r>
              <a:endParaRPr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880" name="Google Shape;880;g164e5a8858a_0_79"/>
            <p:cNvSpPr/>
            <p:nvPr/>
          </p:nvSpPr>
          <p:spPr>
            <a:xfrm>
              <a:off x="7970190" y="1653146"/>
              <a:ext cx="879600" cy="418800"/>
            </a:xfrm>
            <a:prstGeom prst="roundRect">
              <a:avLst>
                <a:gd fmla="val 8334" name="adj"/>
              </a:avLst>
            </a:prstGeom>
            <a:solidFill>
              <a:srgbClr val="FFFF00"/>
            </a:solidFill>
            <a:ln cap="flat" cmpd="sng" w="25400">
              <a:solidFill>
                <a:srgbClr val="E3D1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400" u="none" cap="none" strike="noStrike">
                  <a:solidFill>
                    <a:schemeClr val="dk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AMPQ</a:t>
              </a:r>
              <a:endParaRPr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881" name="Google Shape;881;g164e5a8858a_0_79"/>
            <p:cNvSpPr/>
            <p:nvPr/>
          </p:nvSpPr>
          <p:spPr>
            <a:xfrm>
              <a:off x="6939364" y="1655252"/>
              <a:ext cx="945300" cy="418800"/>
            </a:xfrm>
            <a:prstGeom prst="roundRect">
              <a:avLst>
                <a:gd fmla="val 8334" name="adj"/>
              </a:avLst>
            </a:prstGeom>
            <a:solidFill>
              <a:srgbClr val="FFFF00"/>
            </a:solidFill>
            <a:ln cap="flat" cmpd="sng" w="25400">
              <a:solidFill>
                <a:srgbClr val="E3D1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000" u="none" cap="none" strike="noStrike">
                  <a:solidFill>
                    <a:schemeClr val="dk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WebSocket</a:t>
              </a:r>
              <a:endParaRPr i="0" sz="10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882" name="Google Shape;882;g164e5a8858a_0_79"/>
            <p:cNvSpPr/>
            <p:nvPr/>
          </p:nvSpPr>
          <p:spPr>
            <a:xfrm>
              <a:off x="3999010" y="1677350"/>
              <a:ext cx="879600" cy="418800"/>
            </a:xfrm>
            <a:prstGeom prst="roundRect">
              <a:avLst>
                <a:gd fmla="val 8334" name="adj"/>
              </a:avLst>
            </a:prstGeom>
            <a:solidFill>
              <a:srgbClr val="FFFF00"/>
            </a:solidFill>
            <a:ln cap="flat" cmpd="sng" w="25400">
              <a:solidFill>
                <a:srgbClr val="E3D1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400" u="none" cap="none" strike="noStrike">
                  <a:solidFill>
                    <a:schemeClr val="dk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REST</a:t>
              </a:r>
              <a:endParaRPr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883" name="Google Shape;883;g164e5a8858a_0_79"/>
            <p:cNvSpPr/>
            <p:nvPr/>
          </p:nvSpPr>
          <p:spPr>
            <a:xfrm rot="-1858755">
              <a:off x="2323537" y="1435091"/>
              <a:ext cx="1331772" cy="226069"/>
            </a:xfrm>
            <a:prstGeom prst="leftRightArrow">
              <a:avLst>
                <a:gd fmla="val 50000" name="adj1"/>
                <a:gd fmla="val 50000" name="adj2"/>
              </a:avLst>
            </a:prstGeom>
            <a:solidFill>
              <a:schemeClr val="accent6"/>
            </a:solidFill>
            <a:ln cap="flat" cmpd="sng" w="25400">
              <a:solidFill>
                <a:srgbClr val="AFAEA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884" name="Google Shape;884;g164e5a8858a_0_79"/>
            <p:cNvSpPr/>
            <p:nvPr/>
          </p:nvSpPr>
          <p:spPr>
            <a:xfrm rot="-5400000">
              <a:off x="4180473" y="1327717"/>
              <a:ext cx="516600" cy="225900"/>
            </a:xfrm>
            <a:prstGeom prst="leftRightArrow">
              <a:avLst>
                <a:gd fmla="val 50000" name="adj1"/>
                <a:gd fmla="val 50000" name="adj2"/>
              </a:avLst>
            </a:prstGeom>
            <a:solidFill>
              <a:schemeClr val="accent6"/>
            </a:solidFill>
            <a:ln cap="flat" cmpd="sng" w="25400">
              <a:solidFill>
                <a:srgbClr val="AFAEA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885" name="Google Shape;885;g164e5a8858a_0_79"/>
            <p:cNvSpPr/>
            <p:nvPr/>
          </p:nvSpPr>
          <p:spPr>
            <a:xfrm rot="-8898476">
              <a:off x="5783541" y="1438688"/>
              <a:ext cx="1331674" cy="226037"/>
            </a:xfrm>
            <a:prstGeom prst="leftRightArrow">
              <a:avLst>
                <a:gd fmla="val 50000" name="adj1"/>
                <a:gd fmla="val 50000" name="adj2"/>
              </a:avLst>
            </a:prstGeom>
            <a:solidFill>
              <a:schemeClr val="accent6"/>
            </a:solidFill>
            <a:ln cap="flat" cmpd="sng" w="25400">
              <a:solidFill>
                <a:srgbClr val="AFAEA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886" name="Google Shape;886;g164e5a8858a_0_79"/>
            <p:cNvSpPr/>
            <p:nvPr/>
          </p:nvSpPr>
          <p:spPr>
            <a:xfrm rot="-9403925">
              <a:off x="6011958" y="1240382"/>
              <a:ext cx="2213749" cy="225913"/>
            </a:xfrm>
            <a:prstGeom prst="leftRightArrow">
              <a:avLst>
                <a:gd fmla="val 50000" name="adj1"/>
                <a:gd fmla="val 50000" name="adj2"/>
              </a:avLst>
            </a:prstGeom>
            <a:solidFill>
              <a:schemeClr val="accent6"/>
            </a:solidFill>
            <a:ln cap="flat" cmpd="sng" w="25400">
              <a:solidFill>
                <a:srgbClr val="AFAEA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0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pic>
        <p:nvPicPr>
          <p:cNvPr descr="preencoded.png" id="887" name="Google Shape;887;g164e5a8858a_0_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98823" y="3688752"/>
            <a:ext cx="1563850" cy="1272300"/>
          </a:xfrm>
          <a:prstGeom prst="rect">
            <a:avLst/>
          </a:prstGeom>
          <a:noFill/>
          <a:ln>
            <a:noFill/>
          </a:ln>
        </p:spPr>
      </p:pic>
      <p:sp>
        <p:nvSpPr>
          <p:cNvPr id="888" name="Google Shape;888;g164e5a8858a_0_79"/>
          <p:cNvSpPr txBox="1"/>
          <p:nvPr/>
        </p:nvSpPr>
        <p:spPr>
          <a:xfrm>
            <a:off x="3955500" y="4391600"/>
            <a:ext cx="1233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latin typeface="IBM Plex Sans"/>
                <a:ea typeface="IBM Plex Sans"/>
                <a:cs typeface="IBM Plex Sans"/>
                <a:sym typeface="IBM Plex Sans"/>
              </a:rPr>
              <a:t>Пример</a:t>
            </a:r>
            <a:endParaRPr sz="1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164e5a8858a_0_213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b="1" lang="ru-RU"/>
              <a:t>Паттерны коммуникации приложений на уровне клиента</a:t>
            </a:r>
            <a:br>
              <a:rPr lang="ru-RU"/>
            </a:br>
            <a:r>
              <a:rPr lang="ru-RU" sz="2800"/>
              <a:t>(</a:t>
            </a:r>
            <a:r>
              <a:rPr i="1" lang="ru-RU" sz="2800"/>
              <a:t>External API patterns</a:t>
            </a:r>
            <a:r>
              <a:rPr lang="ru-RU" sz="2800"/>
              <a:t>)</a:t>
            </a:r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111"/>
          <p:cNvSpPr txBox="1"/>
          <p:nvPr>
            <p:ph type="title"/>
          </p:nvPr>
        </p:nvSpPr>
        <p:spPr>
          <a:xfrm>
            <a:off x="1344942" y="2231912"/>
            <a:ext cx="64542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API Gateway – API шлюз</a:t>
            </a:r>
            <a:endParaRPr>
              <a:solidFill>
                <a:schemeClr val="accen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164e5a8858a_0_217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API Gateway – API шлюз</a:t>
            </a:r>
            <a:endParaRPr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04" name="Google Shape;904;g164e5a8858a_0_217"/>
          <p:cNvSpPr txBox="1"/>
          <p:nvPr/>
        </p:nvSpPr>
        <p:spPr>
          <a:xfrm>
            <a:off x="518100" y="1108875"/>
            <a:ext cx="81078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66675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0" i="0" lang="ru-RU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b="0" i="0" lang="ru-RU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Клиент делает один запрос к API-шлюзу — сервису, </a:t>
            </a:r>
            <a:endParaRPr b="0" i="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66675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0" i="0" lang="ru-RU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который служит единой точкой входа для API-запросов к приложению из-за пределов брандмауэра.</a:t>
            </a:r>
            <a:endParaRPr sz="700"/>
          </a:p>
        </p:txBody>
      </p:sp>
      <p:grpSp>
        <p:nvGrpSpPr>
          <p:cNvPr id="905" name="Google Shape;905;g164e5a8858a_0_217"/>
          <p:cNvGrpSpPr/>
          <p:nvPr/>
        </p:nvGrpSpPr>
        <p:grpSpPr>
          <a:xfrm>
            <a:off x="1362540" y="2452388"/>
            <a:ext cx="6436415" cy="1944301"/>
            <a:chOff x="0" y="0"/>
            <a:chExt cx="5461995" cy="1839278"/>
          </a:xfrm>
        </p:grpSpPr>
        <p:grpSp>
          <p:nvGrpSpPr>
            <p:cNvPr id="906" name="Google Shape;906;g164e5a8858a_0_217"/>
            <p:cNvGrpSpPr/>
            <p:nvPr/>
          </p:nvGrpSpPr>
          <p:grpSpPr>
            <a:xfrm>
              <a:off x="8546" y="1"/>
              <a:ext cx="5453449" cy="1645301"/>
              <a:chOff x="9378" y="1"/>
              <a:chExt cx="5984908" cy="2221278"/>
            </a:xfrm>
          </p:grpSpPr>
          <p:grpSp>
            <p:nvGrpSpPr>
              <p:cNvPr id="907" name="Google Shape;907;g164e5a8858a_0_217"/>
              <p:cNvGrpSpPr/>
              <p:nvPr/>
            </p:nvGrpSpPr>
            <p:grpSpPr>
              <a:xfrm>
                <a:off x="9378" y="1"/>
                <a:ext cx="5984908" cy="2221278"/>
                <a:chOff x="9379" y="-12871"/>
                <a:chExt cx="5985507" cy="2221500"/>
              </a:xfrm>
            </p:grpSpPr>
            <p:sp>
              <p:nvSpPr>
                <p:cNvPr id="908" name="Google Shape;908;g164e5a8858a_0_217"/>
                <p:cNvSpPr/>
                <p:nvPr/>
              </p:nvSpPr>
              <p:spPr>
                <a:xfrm>
                  <a:off x="9379" y="832339"/>
                  <a:ext cx="1072200" cy="7752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25400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i="0" lang="ru-RU" sz="1100" u="none" cap="none" strike="noStrike">
                      <a:solidFill>
                        <a:schemeClr val="dk1"/>
                      </a:solidFill>
                      <a:latin typeface="IBM Plex Sans"/>
                      <a:ea typeface="IBM Plex Sans"/>
                      <a:cs typeface="IBM Plex Sans"/>
                      <a:sym typeface="IBM Plex Sans"/>
                    </a:rPr>
                    <a:t>Клиент 2</a:t>
                  </a:r>
                  <a:endParaRPr i="0" sz="1100" u="none" cap="none" strike="noStrike">
                    <a:solidFill>
                      <a:schemeClr val="dk1"/>
                    </a:solidFill>
                    <a:latin typeface="IBM Plex Sans"/>
                    <a:ea typeface="IBM Plex Sans"/>
                    <a:cs typeface="IBM Plex Sans"/>
                    <a:sym typeface="IBM Plex Sans"/>
                  </a:endParaRPr>
                </a:p>
              </p:txBody>
            </p:sp>
            <p:sp>
              <p:nvSpPr>
                <p:cNvPr id="909" name="Google Shape;909;g164e5a8858a_0_217"/>
                <p:cNvSpPr/>
                <p:nvPr/>
              </p:nvSpPr>
              <p:spPr>
                <a:xfrm>
                  <a:off x="2293975" y="280367"/>
                  <a:ext cx="650400" cy="1611900"/>
                </a:xfrm>
                <a:prstGeom prst="rect">
                  <a:avLst/>
                </a:prstGeom>
                <a:solidFill>
                  <a:schemeClr val="accent4"/>
                </a:solidFill>
                <a:ln cap="flat" cmpd="sng" w="25400">
                  <a:solidFill>
                    <a:srgbClr val="B8593E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i="0" lang="ru-RU" sz="1100" u="none" cap="none" strike="noStrike">
                      <a:solidFill>
                        <a:schemeClr val="dk1"/>
                      </a:solidFill>
                      <a:latin typeface="IBM Plex Sans"/>
                      <a:ea typeface="IBM Plex Sans"/>
                      <a:cs typeface="IBM Plex Sans"/>
                      <a:sym typeface="IBM Plex Sans"/>
                    </a:rPr>
                    <a:t>Firewall</a:t>
                  </a:r>
                  <a:endParaRPr i="0" sz="1100" u="none" cap="none" strike="noStrike">
                    <a:solidFill>
                      <a:schemeClr val="dk1"/>
                    </a:solidFill>
                    <a:latin typeface="IBM Plex Sans"/>
                    <a:ea typeface="IBM Plex Sans"/>
                    <a:cs typeface="IBM Plex Sans"/>
                    <a:sym typeface="IBM Plex Sans"/>
                  </a:endParaRPr>
                </a:p>
              </p:txBody>
            </p:sp>
            <p:grpSp>
              <p:nvGrpSpPr>
                <p:cNvPr id="910" name="Google Shape;910;g164e5a8858a_0_217"/>
                <p:cNvGrpSpPr/>
                <p:nvPr/>
              </p:nvGrpSpPr>
              <p:grpSpPr>
                <a:xfrm>
                  <a:off x="4599886" y="-12871"/>
                  <a:ext cx="1395000" cy="2221500"/>
                  <a:chOff x="825056" y="-12871"/>
                  <a:chExt cx="1395000" cy="2221500"/>
                </a:xfrm>
              </p:grpSpPr>
              <p:sp>
                <p:nvSpPr>
                  <p:cNvPr id="911" name="Google Shape;911;g164e5a8858a_0_217"/>
                  <p:cNvSpPr/>
                  <p:nvPr/>
                </p:nvSpPr>
                <p:spPr>
                  <a:xfrm>
                    <a:off x="825056" y="-12871"/>
                    <a:ext cx="1395000" cy="2221500"/>
                  </a:xfrm>
                  <a:prstGeom prst="rect">
                    <a:avLst/>
                  </a:prstGeom>
                  <a:solidFill>
                    <a:schemeClr val="accent1"/>
                  </a:solidFill>
                  <a:ln cap="flat" cmpd="sng" w="25400">
                    <a:solidFill>
                      <a:srgbClr val="6633B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t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i="0" lang="ru-RU" sz="1100" u="none" cap="none" strike="noStrike">
                        <a:solidFill>
                          <a:schemeClr val="lt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rPr>
                      <a:t>Бэкэнд</a:t>
                    </a:r>
                    <a:endParaRPr i="0" sz="1100" u="none" cap="none" strike="noStrike">
                      <a:solidFill>
                        <a:schemeClr val="lt1"/>
                      </a:solidFill>
                      <a:latin typeface="IBM Plex Sans"/>
                      <a:ea typeface="IBM Plex Sans"/>
                      <a:cs typeface="IBM Plex Sans"/>
                      <a:sym typeface="IBM Plex Sans"/>
                    </a:endParaRPr>
                  </a:p>
                </p:txBody>
              </p:sp>
              <p:sp>
                <p:nvSpPr>
                  <p:cNvPr id="912" name="Google Shape;912;g164e5a8858a_0_217"/>
                  <p:cNvSpPr/>
                  <p:nvPr/>
                </p:nvSpPr>
                <p:spPr>
                  <a:xfrm>
                    <a:off x="1000904" y="297791"/>
                    <a:ext cx="1072200" cy="545100"/>
                  </a:xfrm>
                  <a:prstGeom prst="rect">
                    <a:avLst/>
                  </a:prstGeom>
                  <a:solidFill>
                    <a:schemeClr val="accent5"/>
                  </a:solidFill>
                  <a:ln cap="flat" cmpd="sng" w="25400">
                    <a:solidFill>
                      <a:srgbClr val="B7AB2B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i="0" lang="ru-RU" sz="1100" u="none" cap="none" strike="noStrike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rPr>
                      <a:t>Сервис A</a:t>
                    </a:r>
                    <a:endParaRPr i="0" sz="1100" u="none" cap="none" strike="noStrike">
                      <a:solidFill>
                        <a:schemeClr val="dk1"/>
                      </a:solidFill>
                      <a:latin typeface="IBM Plex Sans"/>
                      <a:ea typeface="IBM Plex Sans"/>
                      <a:cs typeface="IBM Plex Sans"/>
                      <a:sym typeface="IBM Plex Sans"/>
                    </a:endParaRPr>
                  </a:p>
                </p:txBody>
              </p:sp>
              <p:sp>
                <p:nvSpPr>
                  <p:cNvPr id="913" name="Google Shape;913;g164e5a8858a_0_217"/>
                  <p:cNvSpPr/>
                  <p:nvPr/>
                </p:nvSpPr>
                <p:spPr>
                  <a:xfrm>
                    <a:off x="1000904" y="913252"/>
                    <a:ext cx="1072200" cy="545100"/>
                  </a:xfrm>
                  <a:prstGeom prst="rect">
                    <a:avLst/>
                  </a:prstGeom>
                  <a:solidFill>
                    <a:schemeClr val="accent2"/>
                  </a:solidFill>
                  <a:ln cap="flat" cmpd="sng" w="25400">
                    <a:solidFill>
                      <a:srgbClr val="52A85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i="0" lang="ru-RU" sz="1100" u="none" cap="none" strike="noStrike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rPr>
                      <a:t>Сервис B</a:t>
                    </a:r>
                    <a:endParaRPr i="0" sz="1100" u="none" cap="none" strike="noStrike">
                      <a:solidFill>
                        <a:schemeClr val="dk1"/>
                      </a:solidFill>
                      <a:latin typeface="IBM Plex Sans"/>
                      <a:ea typeface="IBM Plex Sans"/>
                      <a:cs typeface="IBM Plex Sans"/>
                      <a:sym typeface="IBM Plex Sans"/>
                    </a:endParaRPr>
                  </a:p>
                </p:txBody>
              </p:sp>
              <p:sp>
                <p:nvSpPr>
                  <p:cNvPr id="914" name="Google Shape;914;g164e5a8858a_0_217"/>
                  <p:cNvSpPr/>
                  <p:nvPr/>
                </p:nvSpPr>
                <p:spPr>
                  <a:xfrm>
                    <a:off x="1000904" y="1546300"/>
                    <a:ext cx="1072200" cy="545100"/>
                  </a:xfrm>
                  <a:prstGeom prst="rect">
                    <a:avLst/>
                  </a:prstGeom>
                  <a:solidFill>
                    <a:schemeClr val="accent3"/>
                  </a:solidFill>
                  <a:ln cap="flat" cmpd="sng" w="25400">
                    <a:solidFill>
                      <a:srgbClr val="B786BA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i="0" lang="ru-RU" sz="1100" u="none" cap="none" strike="noStrike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rPr>
                      <a:t>Сервис C</a:t>
                    </a:r>
                    <a:endParaRPr i="0" sz="1100" u="none" cap="none" strike="noStrike">
                      <a:solidFill>
                        <a:schemeClr val="dk1"/>
                      </a:solidFill>
                      <a:latin typeface="IBM Plex Sans"/>
                      <a:ea typeface="IBM Plex Sans"/>
                      <a:cs typeface="IBM Plex Sans"/>
                      <a:sym typeface="IBM Plex Sans"/>
                    </a:endParaRPr>
                  </a:p>
                </p:txBody>
              </p:sp>
            </p:grpSp>
            <p:grpSp>
              <p:nvGrpSpPr>
                <p:cNvPr id="915" name="Google Shape;915;g164e5a8858a_0_217"/>
                <p:cNvGrpSpPr/>
                <p:nvPr/>
              </p:nvGrpSpPr>
              <p:grpSpPr>
                <a:xfrm>
                  <a:off x="1054938" y="170369"/>
                  <a:ext cx="2098885" cy="972221"/>
                  <a:chOff x="-17723" y="-402108"/>
                  <a:chExt cx="2098885" cy="972221"/>
                </a:xfrm>
              </p:grpSpPr>
              <p:cxnSp>
                <p:nvCxnSpPr>
                  <p:cNvPr id="916" name="Google Shape;916;g164e5a8858a_0_217"/>
                  <p:cNvCxnSpPr>
                    <a:endCxn id="917" idx="1"/>
                  </p:cNvCxnSpPr>
                  <p:nvPr/>
                </p:nvCxnSpPr>
                <p:spPr>
                  <a:xfrm>
                    <a:off x="37262" y="-179887"/>
                    <a:ext cx="2043900" cy="7500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3FF4"/>
                    </a:solidFill>
                    <a:prstDash val="dash"/>
                    <a:round/>
                    <a:headEnd len="sm" w="sm" type="none"/>
                    <a:tailEnd len="med" w="med" type="triangle"/>
                  </a:ln>
                </p:spPr>
              </p:cxnSp>
              <p:sp>
                <p:nvSpPr>
                  <p:cNvPr id="918" name="Google Shape;918;g164e5a8858a_0_217"/>
                  <p:cNvSpPr txBox="1"/>
                  <p:nvPr/>
                </p:nvSpPr>
                <p:spPr>
                  <a:xfrm rot="885499">
                    <a:off x="4210" y="-293599"/>
                    <a:ext cx="889133" cy="28728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i="0" lang="ru-RU" sz="1100" u="none" cap="none" strike="noStrike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rPr>
                      <a:t>Запрос_1 ()</a:t>
                    </a:r>
                    <a:endParaRPr i="0" sz="1100" u="none" cap="none" strike="noStrike">
                      <a:solidFill>
                        <a:schemeClr val="dk1"/>
                      </a:solidFill>
                      <a:latin typeface="IBM Plex Sans"/>
                      <a:ea typeface="IBM Plex Sans"/>
                      <a:cs typeface="IBM Plex Sans"/>
                      <a:sym typeface="IBM Plex Sans"/>
                    </a:endParaRPr>
                  </a:p>
                </p:txBody>
              </p:sp>
            </p:grpSp>
            <p:grpSp>
              <p:nvGrpSpPr>
                <p:cNvPr id="919" name="Google Shape;919;g164e5a8858a_0_217"/>
                <p:cNvGrpSpPr/>
                <p:nvPr/>
              </p:nvGrpSpPr>
              <p:grpSpPr>
                <a:xfrm rot="458927">
                  <a:off x="1055119" y="951831"/>
                  <a:ext cx="3530659" cy="573988"/>
                  <a:chOff x="-29289" y="-78243"/>
                  <a:chExt cx="3530669" cy="573989"/>
                </a:xfrm>
              </p:grpSpPr>
              <p:cxnSp>
                <p:nvCxnSpPr>
                  <p:cNvPr id="920" name="Google Shape;920;g164e5a8858a_0_217"/>
                  <p:cNvCxnSpPr/>
                  <p:nvPr/>
                </p:nvCxnSpPr>
                <p:spPr>
                  <a:xfrm rot="-459201">
                    <a:off x="2748619" y="-28092"/>
                    <a:ext cx="754622" cy="22699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3FF4"/>
                    </a:solidFill>
                    <a:prstDash val="dash"/>
                    <a:round/>
                    <a:headEnd len="sm" w="sm" type="none"/>
                    <a:tailEnd len="med" w="med" type="triangle"/>
                  </a:ln>
                </p:spPr>
              </p:cxnSp>
              <p:sp>
                <p:nvSpPr>
                  <p:cNvPr id="921" name="Google Shape;921;g164e5a8858a_0_217"/>
                  <p:cNvSpPr txBox="1"/>
                  <p:nvPr/>
                </p:nvSpPr>
                <p:spPr>
                  <a:xfrm rot="-528421">
                    <a:off x="-13315" y="131344"/>
                    <a:ext cx="1030652" cy="287206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i="0" lang="ru-RU" sz="1100" u="none" cap="none" strike="noStrike">
                        <a:solidFill>
                          <a:schemeClr val="dk1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rPr>
                      <a:t>Запрос_2 ()</a:t>
                    </a:r>
                    <a:endParaRPr i="0" sz="1100" u="none" cap="none" strike="noStrike">
                      <a:solidFill>
                        <a:schemeClr val="dk1"/>
                      </a:solidFill>
                      <a:latin typeface="IBM Plex Sans"/>
                      <a:ea typeface="IBM Plex Sans"/>
                      <a:cs typeface="IBM Plex Sans"/>
                      <a:sym typeface="IBM Plex Sans"/>
                    </a:endParaRPr>
                  </a:p>
                </p:txBody>
              </p:sp>
            </p:grpSp>
          </p:grpSp>
          <p:sp>
            <p:nvSpPr>
              <p:cNvPr id="917" name="Google Shape;917;g164e5a8858a_0_217"/>
              <p:cNvSpPr/>
              <p:nvPr/>
            </p:nvSpPr>
            <p:spPr>
              <a:xfrm>
                <a:off x="3153507" y="480646"/>
                <a:ext cx="668100" cy="1349400"/>
              </a:xfrm>
              <a:prstGeom prst="rect">
                <a:avLst/>
              </a:prstGeom>
              <a:solidFill>
                <a:schemeClr val="accent6"/>
              </a:solidFill>
              <a:ln cap="flat" cmpd="sng" w="25400">
                <a:solidFill>
                  <a:srgbClr val="AFAEA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0" lang="ru-RU" sz="1100" u="none" cap="none" strike="noStrike">
                    <a:solidFill>
                      <a:schemeClr val="dk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API Gateway</a:t>
                </a:r>
                <a:endParaRPr i="0" sz="1100" u="none" cap="none" strike="noStrike">
                  <a:solidFill>
                    <a:schemeClr val="dk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cxnSp>
            <p:nvCxnSpPr>
              <p:cNvPr id="922" name="Google Shape;922;g164e5a8858a_0_217"/>
              <p:cNvCxnSpPr/>
              <p:nvPr/>
            </p:nvCxnSpPr>
            <p:spPr>
              <a:xfrm flipH="1" rot="10800000">
                <a:off x="1072661" y="1205439"/>
                <a:ext cx="2080500" cy="45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3FF4"/>
                </a:solidFill>
                <a:prstDash val="dash"/>
                <a:round/>
                <a:headEnd len="sm" w="sm" type="none"/>
                <a:tailEnd len="med" w="med" type="triangle"/>
              </a:ln>
            </p:spPr>
          </p:cxnSp>
        </p:grpSp>
        <p:sp>
          <p:nvSpPr>
            <p:cNvPr id="923" name="Google Shape;923;g164e5a8858a_0_217"/>
            <p:cNvSpPr/>
            <p:nvPr/>
          </p:nvSpPr>
          <p:spPr>
            <a:xfrm>
              <a:off x="0" y="0"/>
              <a:ext cx="976500" cy="573900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100" u="none" cap="none" strike="noStrike">
                  <a:solidFill>
                    <a:schemeClr val="dk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Клиент 1</a:t>
              </a:r>
              <a:endParaRPr i="0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924" name="Google Shape;924;g164e5a8858a_0_217"/>
            <p:cNvSpPr/>
            <p:nvPr/>
          </p:nvSpPr>
          <p:spPr>
            <a:xfrm>
              <a:off x="17092" y="1264778"/>
              <a:ext cx="976800" cy="574500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100" u="none" cap="none" strike="noStrike">
                  <a:solidFill>
                    <a:schemeClr val="dk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Клиент 3</a:t>
              </a:r>
              <a:endParaRPr i="0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cxnSp>
          <p:nvCxnSpPr>
            <p:cNvPr id="925" name="Google Shape;925;g164e5a8858a_0_217"/>
            <p:cNvCxnSpPr/>
            <p:nvPr/>
          </p:nvCxnSpPr>
          <p:spPr>
            <a:xfrm flipH="1" rot="10800000">
              <a:off x="999858" y="926982"/>
              <a:ext cx="1864200" cy="652800"/>
            </a:xfrm>
            <a:prstGeom prst="straightConnector1">
              <a:avLst/>
            </a:prstGeom>
            <a:noFill/>
            <a:ln cap="flat" cmpd="sng" w="9525">
              <a:solidFill>
                <a:srgbClr val="883FF4"/>
              </a:solidFill>
              <a:prstDash val="dash"/>
              <a:round/>
              <a:headEnd len="sm" w="sm" type="none"/>
              <a:tailEnd len="med" w="med" type="triangle"/>
            </a:ln>
          </p:spPr>
        </p:cxnSp>
        <p:sp>
          <p:nvSpPr>
            <p:cNvPr id="926" name="Google Shape;926;g164e5a8858a_0_217"/>
            <p:cNvSpPr txBox="1"/>
            <p:nvPr/>
          </p:nvSpPr>
          <p:spPr>
            <a:xfrm rot="-1332850">
              <a:off x="943892" y="1240179"/>
              <a:ext cx="850637" cy="2125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ru-RU" sz="1100" u="none" cap="none" strike="noStrike">
                  <a:solidFill>
                    <a:schemeClr val="dk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Запрос_3 ()</a:t>
              </a:r>
              <a:endParaRPr i="0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164e5a8858a_0_251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Edge функций </a:t>
            </a:r>
            <a:endParaRPr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32" name="Google Shape;932;g164e5a8858a_0_251"/>
          <p:cNvSpPr txBox="1"/>
          <p:nvPr/>
        </p:nvSpPr>
        <p:spPr>
          <a:xfrm>
            <a:off x="548750" y="1223775"/>
            <a:ext cx="77757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Основными обязанностями API-gateway являются маршрутизация и объединение API, но он способен взять на себя также реализацию 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граничных функций.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Font typeface="Arial"/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Граничная (Edge) функция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операция обработки запросов на границе приложения.</a:t>
            </a:r>
            <a:endParaRPr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164e5a8858a_0_284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Edge функций </a:t>
            </a:r>
            <a:endParaRPr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38" name="Google Shape;938;g164e5a8858a_0_284"/>
          <p:cNvSpPr txBox="1"/>
          <p:nvPr/>
        </p:nvSpPr>
        <p:spPr>
          <a:xfrm>
            <a:off x="548750" y="1223775"/>
            <a:ext cx="77757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Основными обязанностями API-gateway являются маршрутизация и объединение API, но он способен взять на себя также реализацию 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граничных функций.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Font typeface="Arial"/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Граничная (Edge) функция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операция обработки запросов на границе приложения.</a:t>
            </a:r>
            <a:endParaRPr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39" name="Google Shape;939;g164e5a8858a_0_284"/>
          <p:cNvSpPr txBox="1"/>
          <p:nvPr/>
        </p:nvSpPr>
        <p:spPr>
          <a:xfrm>
            <a:off x="3377850" y="2519375"/>
            <a:ext cx="2747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 Edge функций:</a:t>
            </a:r>
            <a:endParaRPr b="1" sz="1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40" name="Google Shape;940;g164e5a8858a_0_284"/>
          <p:cNvSpPr/>
          <p:nvPr/>
        </p:nvSpPr>
        <p:spPr>
          <a:xfrm>
            <a:off x="2557950" y="3175568"/>
            <a:ext cx="4386900" cy="995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41" name="Google Shape;941;g164e5a8858a_0_284"/>
          <p:cNvSpPr txBox="1"/>
          <p:nvPr/>
        </p:nvSpPr>
        <p:spPr>
          <a:xfrm>
            <a:off x="3251400" y="3175575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А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утентификация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проверка подлинности клиента, который делает запрос.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164e5a8858a_0_292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Edge функций </a:t>
            </a:r>
            <a:endParaRPr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47" name="Google Shape;947;g164e5a8858a_0_292"/>
          <p:cNvSpPr txBox="1"/>
          <p:nvPr/>
        </p:nvSpPr>
        <p:spPr>
          <a:xfrm>
            <a:off x="3377850" y="2519375"/>
            <a:ext cx="2747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 Edge функций:</a:t>
            </a:r>
            <a:endParaRPr b="1" sz="1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48" name="Google Shape;948;g164e5a8858a_0_292"/>
          <p:cNvSpPr txBox="1"/>
          <p:nvPr/>
        </p:nvSpPr>
        <p:spPr>
          <a:xfrm>
            <a:off x="2925900" y="3159225"/>
            <a:ext cx="3651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А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вторизация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проверка того, что клиенту позволено выполнять определённую операцию.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49" name="Google Shape;949;g164e5a8858a_0_292"/>
          <p:cNvSpPr/>
          <p:nvPr/>
        </p:nvSpPr>
        <p:spPr>
          <a:xfrm>
            <a:off x="2557950" y="3184868"/>
            <a:ext cx="4386900" cy="995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50" name="Google Shape;950;g164e5a8858a_0_292"/>
          <p:cNvSpPr txBox="1"/>
          <p:nvPr/>
        </p:nvSpPr>
        <p:spPr>
          <a:xfrm>
            <a:off x="548750" y="1223775"/>
            <a:ext cx="77757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Основными обязанностями API-gateway являются маршрутизация и объединение API, но он способен взять на себя также реализацию 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граничных функций.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Font typeface="Arial"/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Граничная (Edge) функция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операция обработки запросов на границе приложения.</a:t>
            </a:r>
            <a:endParaRPr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164e5a8858a_0_300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Edge функций </a:t>
            </a:r>
            <a:endParaRPr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56" name="Google Shape;956;g164e5a8858a_0_300"/>
          <p:cNvSpPr txBox="1"/>
          <p:nvPr/>
        </p:nvSpPr>
        <p:spPr>
          <a:xfrm>
            <a:off x="548750" y="1223775"/>
            <a:ext cx="77757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Основными обязанностями API-gateway являются маршрутизация и объединение API, но он способен взять на себя также реализацию 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граничных функций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 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Граничная (Edge) функция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операция обработки запросов на границе приложения. 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66675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57" name="Google Shape;957;g164e5a8858a_0_300"/>
          <p:cNvSpPr txBox="1"/>
          <p:nvPr/>
        </p:nvSpPr>
        <p:spPr>
          <a:xfrm>
            <a:off x="3377850" y="2519375"/>
            <a:ext cx="2747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 Edge функций:</a:t>
            </a:r>
            <a:endParaRPr b="1" sz="1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58" name="Google Shape;958;g164e5a8858a_0_300"/>
          <p:cNvSpPr/>
          <p:nvPr/>
        </p:nvSpPr>
        <p:spPr>
          <a:xfrm>
            <a:off x="2557950" y="3175568"/>
            <a:ext cx="4386900" cy="995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59" name="Google Shape;959;g164e5a8858a_0_300"/>
          <p:cNvSpPr txBox="1"/>
          <p:nvPr/>
        </p:nvSpPr>
        <p:spPr>
          <a:xfrm>
            <a:off x="2558025" y="3175575"/>
            <a:ext cx="4386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О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граничение частоты запросов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контроль над тем, сколько запросов в секунду могут выполнять определённый клиент и/или все клиенты вместе.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164e5a8858a_0_308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Edge функций </a:t>
            </a:r>
            <a:endParaRPr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65" name="Google Shape;965;g164e5a8858a_0_308"/>
          <p:cNvSpPr txBox="1"/>
          <p:nvPr/>
        </p:nvSpPr>
        <p:spPr>
          <a:xfrm>
            <a:off x="548750" y="1223775"/>
            <a:ext cx="77757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Основными обязанностями API-gateway являются маршрутизация и объединение API, но он способен взять на себя также реализацию 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граничных функций.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Font typeface="Arial"/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Граничная (Edge) функция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операция обработки запросов на границе приложения.</a:t>
            </a:r>
            <a:endParaRPr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66" name="Google Shape;966;g164e5a8858a_0_308"/>
          <p:cNvSpPr txBox="1"/>
          <p:nvPr/>
        </p:nvSpPr>
        <p:spPr>
          <a:xfrm>
            <a:off x="3377850" y="2519375"/>
            <a:ext cx="2747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 Edge функций:</a:t>
            </a:r>
            <a:endParaRPr b="1" sz="1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67" name="Google Shape;967;g164e5a8858a_0_308"/>
          <p:cNvSpPr/>
          <p:nvPr/>
        </p:nvSpPr>
        <p:spPr>
          <a:xfrm>
            <a:off x="2557950" y="3175568"/>
            <a:ext cx="4386900" cy="995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68" name="Google Shape;968;g164e5a8858a_0_308"/>
          <p:cNvSpPr txBox="1"/>
          <p:nvPr/>
        </p:nvSpPr>
        <p:spPr>
          <a:xfrm>
            <a:off x="3066550" y="3175575"/>
            <a:ext cx="3360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К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эширование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кэширование ответов для снижения количества запросов к сервисам.</a:t>
            </a:r>
            <a:endParaRPr>
              <a:solidFill>
                <a:srgbClr val="610AE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41418e838d_0_46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Требования</a:t>
            </a:r>
            <a:endParaRPr b="0"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91" name="Google Shape;191;g141418e838d_0_46"/>
          <p:cNvSpPr txBox="1"/>
          <p:nvPr/>
        </p:nvSpPr>
        <p:spPr>
          <a:xfrm>
            <a:off x="521575" y="2931725"/>
            <a:ext cx="35145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Функциональные требования </a:t>
            </a:r>
            <a:endParaRPr>
              <a:solidFill>
                <a:srgbClr val="610AE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это требования, которые определяют, что должна делать система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2" name="Google Shape;192;g141418e838d_0_46"/>
          <p:cNvSpPr txBox="1"/>
          <p:nvPr/>
        </p:nvSpPr>
        <p:spPr>
          <a:xfrm>
            <a:off x="4572000" y="2931725"/>
            <a:ext cx="37572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Нефункциональные требования </a:t>
            </a:r>
            <a:endParaRPr>
              <a:solidFill>
                <a:srgbClr val="610AE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это требования, которые определяют, как система должна выполнять свои задачи и какими качествами обладать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3" name="Google Shape;193;g141418e838d_0_46"/>
          <p:cNvSpPr/>
          <p:nvPr/>
        </p:nvSpPr>
        <p:spPr>
          <a:xfrm>
            <a:off x="468450" y="2772425"/>
            <a:ext cx="3635100" cy="1563900"/>
          </a:xfrm>
          <a:prstGeom prst="roundRect">
            <a:avLst>
              <a:gd fmla="val 0" name="adj"/>
            </a:avLst>
          </a:prstGeom>
          <a:noFill/>
          <a:ln cap="flat" cmpd="sng" w="28575">
            <a:solidFill>
              <a:srgbClr val="CBB4E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–</a:t>
            </a:r>
            <a:endParaRPr sz="14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g141418e838d_0_46"/>
          <p:cNvSpPr/>
          <p:nvPr/>
        </p:nvSpPr>
        <p:spPr>
          <a:xfrm>
            <a:off x="2032699" y="1459900"/>
            <a:ext cx="5208300" cy="578700"/>
          </a:xfrm>
          <a:prstGeom prst="roundRect">
            <a:avLst>
              <a:gd fmla="val 0" name="adj"/>
            </a:avLst>
          </a:prstGeom>
          <a:solidFill>
            <a:srgbClr val="CBB4E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g141418e838d_0_46"/>
          <p:cNvSpPr txBox="1"/>
          <p:nvPr>
            <p:ph idx="2" type="title"/>
          </p:nvPr>
        </p:nvSpPr>
        <p:spPr>
          <a:xfrm>
            <a:off x="700950" y="1640475"/>
            <a:ext cx="7742100" cy="3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44958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Требования можно разделить на две группы: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6" name="Google Shape;196;g141418e838d_0_46"/>
          <p:cNvSpPr/>
          <p:nvPr/>
        </p:nvSpPr>
        <p:spPr>
          <a:xfrm>
            <a:off x="4599600" y="2772425"/>
            <a:ext cx="3702000" cy="1563900"/>
          </a:xfrm>
          <a:prstGeom prst="roundRect">
            <a:avLst>
              <a:gd fmla="val 0" name="adj"/>
            </a:avLst>
          </a:prstGeom>
          <a:noFill/>
          <a:ln cap="flat" cmpd="sng" w="28575">
            <a:solidFill>
              <a:srgbClr val="CBB4E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–</a:t>
            </a:r>
            <a:endParaRPr sz="14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164e5a8858a_0_317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Edge функций </a:t>
            </a:r>
            <a:endParaRPr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74" name="Google Shape;974;g164e5a8858a_0_317"/>
          <p:cNvSpPr txBox="1"/>
          <p:nvPr/>
        </p:nvSpPr>
        <p:spPr>
          <a:xfrm>
            <a:off x="548750" y="1223775"/>
            <a:ext cx="77757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Основными обязанностями API-gateway являются маршрутизация и объединение API, но он способен взять на себя также реализацию 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граничных функций.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Font typeface="Arial"/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Граничная (Edge) функция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операция обработки запросов на границе приложения.</a:t>
            </a:r>
            <a:endParaRPr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75" name="Google Shape;975;g164e5a8858a_0_317"/>
          <p:cNvSpPr txBox="1"/>
          <p:nvPr/>
        </p:nvSpPr>
        <p:spPr>
          <a:xfrm>
            <a:off x="3377850" y="2519375"/>
            <a:ext cx="2747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 Edge функций:</a:t>
            </a:r>
            <a:endParaRPr b="1" sz="1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76" name="Google Shape;976;g164e5a8858a_0_317"/>
          <p:cNvSpPr/>
          <p:nvPr/>
        </p:nvSpPr>
        <p:spPr>
          <a:xfrm>
            <a:off x="2557950" y="3175568"/>
            <a:ext cx="4386900" cy="995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77" name="Google Shape;977;g164e5a8858a_0_317"/>
          <p:cNvSpPr txBox="1"/>
          <p:nvPr/>
        </p:nvSpPr>
        <p:spPr>
          <a:xfrm>
            <a:off x="2862125" y="3175575"/>
            <a:ext cx="3810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С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бор метрик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сбор показателей использования API для анализа, связанного с биллингом.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164e5a8858a_0_325"/>
          <p:cNvSpPr txBox="1"/>
          <p:nvPr>
            <p:ph type="title"/>
          </p:nvPr>
        </p:nvSpPr>
        <p:spPr>
          <a:xfrm>
            <a:off x="548750" y="720000"/>
            <a:ext cx="8064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Edge функций </a:t>
            </a:r>
            <a:endParaRPr i="0" sz="1800" u="none" cap="none" strike="noStrike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83" name="Google Shape;983;g164e5a8858a_0_325"/>
          <p:cNvSpPr txBox="1"/>
          <p:nvPr/>
        </p:nvSpPr>
        <p:spPr>
          <a:xfrm>
            <a:off x="548750" y="1223775"/>
            <a:ext cx="77757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Основными обязанностями API-gateway являются маршрутизация и объединение API, но он способен взять на себя также реализацию 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граничных функций.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Font typeface="Arial"/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Граничная (Edge) функция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это операция обработки запросов на границе приложения.</a:t>
            </a:r>
            <a:endParaRPr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84" name="Google Shape;984;g164e5a8858a_0_325"/>
          <p:cNvSpPr txBox="1"/>
          <p:nvPr/>
        </p:nvSpPr>
        <p:spPr>
          <a:xfrm>
            <a:off x="3377850" y="2519375"/>
            <a:ext cx="2747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 Edge функций:</a:t>
            </a:r>
            <a:endParaRPr b="1" sz="1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85" name="Google Shape;985;g164e5a8858a_0_325"/>
          <p:cNvSpPr/>
          <p:nvPr/>
        </p:nvSpPr>
        <p:spPr>
          <a:xfrm>
            <a:off x="2557950" y="3175568"/>
            <a:ext cx="4386900" cy="995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CCD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86" name="Google Shape;986;g164e5a8858a_0_325"/>
          <p:cNvSpPr txBox="1"/>
          <p:nvPr/>
        </p:nvSpPr>
        <p:spPr>
          <a:xfrm>
            <a:off x="3194150" y="3311625"/>
            <a:ext cx="3246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В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едение журнала (логов) запросов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запись запросов в журнал.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164e5a8858a_0_341"/>
          <p:cNvSpPr txBox="1"/>
          <p:nvPr>
            <p:ph type="title"/>
          </p:nvPr>
        </p:nvSpPr>
        <p:spPr>
          <a:xfrm>
            <a:off x="548750" y="720000"/>
            <a:ext cx="8064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Общая архитектура API Gateway состоит из двух слоев: 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 sz="18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слоя API модулей и общего слоя API </a:t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92" name="Google Shape;992;g164e5a8858a_0_341"/>
          <p:cNvSpPr/>
          <p:nvPr/>
        </p:nvSpPr>
        <p:spPr>
          <a:xfrm>
            <a:off x="518175" y="4152381"/>
            <a:ext cx="5979600" cy="810600"/>
          </a:xfrm>
          <a:prstGeom prst="rect">
            <a:avLst/>
          </a:prstGeom>
          <a:solidFill>
            <a:schemeClr val="accent6"/>
          </a:solidFill>
          <a:ln cap="flat" cmpd="sng" w="25400">
            <a:solidFill>
              <a:srgbClr val="AFAE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Облако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3" name="Google Shape;993;g164e5a8858a_0_341"/>
          <p:cNvGrpSpPr/>
          <p:nvPr/>
        </p:nvGrpSpPr>
        <p:grpSpPr>
          <a:xfrm>
            <a:off x="1016137" y="2322750"/>
            <a:ext cx="4734745" cy="1702147"/>
            <a:chOff x="0" y="0"/>
            <a:chExt cx="5902200" cy="2622723"/>
          </a:xfrm>
        </p:grpSpPr>
        <p:sp>
          <p:nvSpPr>
            <p:cNvPr id="994" name="Google Shape;994;g164e5a8858a_0_341"/>
            <p:cNvSpPr/>
            <p:nvPr/>
          </p:nvSpPr>
          <p:spPr>
            <a:xfrm>
              <a:off x="0" y="711123"/>
              <a:ext cx="5902200" cy="1911600"/>
            </a:xfrm>
            <a:prstGeom prst="rect">
              <a:avLst/>
            </a:prstGeom>
            <a:solidFill>
              <a:schemeClr val="accent6"/>
            </a:solidFill>
            <a:ln cap="flat" cmpd="sng" w="25400">
              <a:solidFill>
                <a:srgbClr val="AFAEA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API Gateway</a:t>
              </a:r>
              <a:endParaRPr b="0" i="0" sz="105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95" name="Google Shape;995;g164e5a8858a_0_341"/>
            <p:cNvSpPr/>
            <p:nvPr/>
          </p:nvSpPr>
          <p:spPr>
            <a:xfrm>
              <a:off x="394447" y="1045882"/>
              <a:ext cx="5158200" cy="844200"/>
            </a:xfrm>
            <a:prstGeom prst="rect">
              <a:avLst/>
            </a:prstGeom>
            <a:solidFill>
              <a:schemeClr val="accent2"/>
            </a:solidFill>
            <a:ln cap="flat" cmpd="sng" w="25400">
              <a:solidFill>
                <a:srgbClr val="52A8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Слой </a:t>
              </a:r>
              <a:endPara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API</a:t>
              </a:r>
              <a:endParaRPr b="0" i="0" sz="105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96" name="Google Shape;996;g164e5a8858a_0_341"/>
            <p:cNvSpPr/>
            <p:nvPr/>
          </p:nvSpPr>
          <p:spPr>
            <a:xfrm>
              <a:off x="597647" y="29882"/>
              <a:ext cx="1225200" cy="551100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iOS/Android</a:t>
              </a:r>
              <a:endParaRPr b="0" i="0" sz="105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клиент</a:t>
              </a:r>
              <a:endParaRPr b="0" i="0" sz="105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97" name="Google Shape;997;g164e5a8858a_0_341"/>
            <p:cNvSpPr/>
            <p:nvPr/>
          </p:nvSpPr>
          <p:spPr>
            <a:xfrm>
              <a:off x="2342776" y="0"/>
              <a:ext cx="1225200" cy="551100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Web</a:t>
              </a:r>
              <a:endParaRPr b="0" i="0" sz="105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клиент</a:t>
              </a:r>
              <a:endParaRPr b="0" i="0" sz="105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98" name="Google Shape;998;g164e5a8858a_0_341"/>
            <p:cNvSpPr/>
            <p:nvPr/>
          </p:nvSpPr>
          <p:spPr>
            <a:xfrm>
              <a:off x="4052047" y="0"/>
              <a:ext cx="1225200" cy="551100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Внешний</a:t>
              </a:r>
              <a:endParaRPr b="0" i="0" sz="105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клиент</a:t>
              </a:r>
              <a:endParaRPr b="0" i="0" sz="105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99" name="Google Shape;999;g164e5a8858a_0_341"/>
            <p:cNvSpPr/>
            <p:nvPr/>
          </p:nvSpPr>
          <p:spPr>
            <a:xfrm>
              <a:off x="842682" y="1255059"/>
              <a:ext cx="982200" cy="462000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rgbClr val="663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API mobile</a:t>
              </a:r>
              <a:endParaRPr b="0" i="0" sz="105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00" name="Google Shape;1000;g164e5a8858a_0_341"/>
            <p:cNvSpPr/>
            <p:nvPr/>
          </p:nvSpPr>
          <p:spPr>
            <a:xfrm>
              <a:off x="2482094" y="1267011"/>
              <a:ext cx="982200" cy="462000"/>
            </a:xfrm>
            <a:prstGeom prst="rect">
              <a:avLst/>
            </a:prstGeom>
            <a:solidFill>
              <a:schemeClr val="accent3"/>
            </a:solidFill>
            <a:ln cap="flat" cmpd="sng" w="25400">
              <a:solidFill>
                <a:srgbClr val="B786B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API Web</a:t>
              </a:r>
              <a:endParaRPr b="0" i="0" sz="105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01" name="Google Shape;1001;g164e5a8858a_0_341"/>
            <p:cNvSpPr/>
            <p:nvPr/>
          </p:nvSpPr>
          <p:spPr>
            <a:xfrm>
              <a:off x="4177552" y="1255059"/>
              <a:ext cx="982200" cy="462000"/>
            </a:xfrm>
            <a:prstGeom prst="rect">
              <a:avLst/>
            </a:prstGeom>
            <a:solidFill>
              <a:schemeClr val="accent5"/>
            </a:solidFill>
            <a:ln cap="flat" cmpd="sng" w="25400">
              <a:solidFill>
                <a:srgbClr val="B7AB2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API public</a:t>
              </a:r>
              <a:endParaRPr b="0" i="0" sz="105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02" name="Google Shape;1002;g164e5a8858a_0_341"/>
            <p:cNvSpPr/>
            <p:nvPr/>
          </p:nvSpPr>
          <p:spPr>
            <a:xfrm>
              <a:off x="394406" y="2103483"/>
              <a:ext cx="5158200" cy="357600"/>
            </a:xfrm>
            <a:prstGeom prst="rect">
              <a:avLst/>
            </a:prstGeom>
            <a:solidFill>
              <a:schemeClr val="accent4"/>
            </a:solidFill>
            <a:ln cap="flat" cmpd="sng" w="25400">
              <a:solidFill>
                <a:srgbClr val="B8593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Общий Слой API (Фасад)</a:t>
              </a:r>
              <a:endPara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1003" name="Google Shape;1003;g164e5a8858a_0_341"/>
            <p:cNvCxnSpPr/>
            <p:nvPr/>
          </p:nvCxnSpPr>
          <p:spPr>
            <a:xfrm>
              <a:off x="1369358" y="1727947"/>
              <a:ext cx="609600" cy="375000"/>
            </a:xfrm>
            <a:prstGeom prst="straightConnector1">
              <a:avLst/>
            </a:prstGeom>
            <a:noFill/>
            <a:ln cap="flat" cmpd="sng" w="19050">
              <a:solidFill>
                <a:srgbClr val="883FF4"/>
              </a:solidFill>
              <a:prstDash val="dash"/>
              <a:round/>
              <a:headEnd len="sm" w="sm" type="none"/>
              <a:tailEnd len="med" w="med" type="triangle"/>
            </a:ln>
          </p:spPr>
        </p:cxnSp>
        <p:cxnSp>
          <p:nvCxnSpPr>
            <p:cNvPr id="1004" name="Google Shape;1004;g164e5a8858a_0_341"/>
            <p:cNvCxnSpPr>
              <a:stCxn id="1000" idx="2"/>
              <a:endCxn id="1002" idx="0"/>
            </p:cNvCxnSpPr>
            <p:nvPr/>
          </p:nvCxnSpPr>
          <p:spPr>
            <a:xfrm>
              <a:off x="2973194" y="1729011"/>
              <a:ext cx="300" cy="374400"/>
            </a:xfrm>
            <a:prstGeom prst="straightConnector1">
              <a:avLst/>
            </a:prstGeom>
            <a:noFill/>
            <a:ln cap="flat" cmpd="sng" w="19050">
              <a:solidFill>
                <a:srgbClr val="883FF4"/>
              </a:solidFill>
              <a:prstDash val="dash"/>
              <a:round/>
              <a:headEnd len="sm" w="sm" type="none"/>
              <a:tailEnd len="med" w="med" type="triangle"/>
            </a:ln>
          </p:spPr>
        </p:cxnSp>
        <p:cxnSp>
          <p:nvCxnSpPr>
            <p:cNvPr id="1005" name="Google Shape;1005;g164e5a8858a_0_341"/>
            <p:cNvCxnSpPr/>
            <p:nvPr/>
          </p:nvCxnSpPr>
          <p:spPr>
            <a:xfrm flipH="1">
              <a:off x="3772678" y="1715994"/>
              <a:ext cx="930000" cy="400500"/>
            </a:xfrm>
            <a:prstGeom prst="straightConnector1">
              <a:avLst/>
            </a:prstGeom>
            <a:noFill/>
            <a:ln cap="flat" cmpd="sng" w="19050">
              <a:solidFill>
                <a:srgbClr val="883FF4"/>
              </a:solidFill>
              <a:prstDash val="dash"/>
              <a:round/>
              <a:headEnd len="sm" w="sm" type="none"/>
              <a:tailEnd len="med" w="med" type="triangle"/>
            </a:ln>
          </p:spPr>
        </p:cxnSp>
        <p:cxnSp>
          <p:nvCxnSpPr>
            <p:cNvPr id="1006" name="Google Shape;1006;g164e5a8858a_0_341"/>
            <p:cNvCxnSpPr/>
            <p:nvPr/>
          </p:nvCxnSpPr>
          <p:spPr>
            <a:xfrm>
              <a:off x="1276723" y="579718"/>
              <a:ext cx="0" cy="674700"/>
            </a:xfrm>
            <a:prstGeom prst="straightConnector1">
              <a:avLst/>
            </a:prstGeom>
            <a:noFill/>
            <a:ln cap="flat" cmpd="sng" w="19050">
              <a:solidFill>
                <a:srgbClr val="883FF4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1007" name="Google Shape;1007;g164e5a8858a_0_341"/>
            <p:cNvCxnSpPr/>
            <p:nvPr/>
          </p:nvCxnSpPr>
          <p:spPr>
            <a:xfrm>
              <a:off x="2968064" y="549835"/>
              <a:ext cx="0" cy="674700"/>
            </a:xfrm>
            <a:prstGeom prst="straightConnector1">
              <a:avLst/>
            </a:prstGeom>
            <a:noFill/>
            <a:ln cap="flat" cmpd="sng" w="19050">
              <a:solidFill>
                <a:srgbClr val="883FF4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1008" name="Google Shape;1008;g164e5a8858a_0_341"/>
            <p:cNvCxnSpPr/>
            <p:nvPr/>
          </p:nvCxnSpPr>
          <p:spPr>
            <a:xfrm>
              <a:off x="4707217" y="579718"/>
              <a:ext cx="0" cy="674700"/>
            </a:xfrm>
            <a:prstGeom prst="straightConnector1">
              <a:avLst/>
            </a:prstGeom>
            <a:noFill/>
            <a:ln cap="flat" cmpd="sng" w="19050">
              <a:solidFill>
                <a:srgbClr val="883FF4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1009" name="Google Shape;1009;g164e5a8858a_0_341"/>
          <p:cNvGrpSpPr/>
          <p:nvPr/>
        </p:nvGrpSpPr>
        <p:grpSpPr>
          <a:xfrm>
            <a:off x="611848" y="4362148"/>
            <a:ext cx="5758374" cy="475231"/>
            <a:chOff x="205401" y="4076976"/>
            <a:chExt cx="8756651" cy="707400"/>
          </a:xfrm>
        </p:grpSpPr>
        <p:sp>
          <p:nvSpPr>
            <p:cNvPr id="1010" name="Google Shape;1010;g164e5a8858a_0_341"/>
            <p:cNvSpPr/>
            <p:nvPr/>
          </p:nvSpPr>
          <p:spPr>
            <a:xfrm>
              <a:off x="205401" y="4076976"/>
              <a:ext cx="2618700" cy="707400"/>
            </a:xfrm>
            <a:prstGeom prst="rect">
              <a:avLst/>
            </a:prstGeom>
            <a:solidFill>
              <a:srgbClr val="D200DB"/>
            </a:solidFill>
            <a:ln cap="flat" cmpd="sng" w="25400">
              <a:solidFill>
                <a:srgbClr val="663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Сервис А</a:t>
              </a:r>
              <a:endParaRPr sz="1100"/>
            </a:p>
          </p:txBody>
        </p:sp>
        <p:sp>
          <p:nvSpPr>
            <p:cNvPr id="1011" name="Google Shape;1011;g164e5a8858a_0_341"/>
            <p:cNvSpPr/>
            <p:nvPr/>
          </p:nvSpPr>
          <p:spPr>
            <a:xfrm>
              <a:off x="358964" y="4505597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g164e5a8858a_0_341"/>
            <p:cNvSpPr/>
            <p:nvPr/>
          </p:nvSpPr>
          <p:spPr>
            <a:xfrm>
              <a:off x="358964" y="4326004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g164e5a8858a_0_341"/>
            <p:cNvSpPr/>
            <p:nvPr/>
          </p:nvSpPr>
          <p:spPr>
            <a:xfrm>
              <a:off x="358964" y="4153300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g164e5a8858a_0_341"/>
            <p:cNvSpPr/>
            <p:nvPr/>
          </p:nvSpPr>
          <p:spPr>
            <a:xfrm>
              <a:off x="3407616" y="4076976"/>
              <a:ext cx="2618700" cy="707400"/>
            </a:xfrm>
            <a:prstGeom prst="rect">
              <a:avLst/>
            </a:prstGeom>
            <a:solidFill>
              <a:srgbClr val="B98EF9"/>
            </a:solidFill>
            <a:ln cap="flat" cmpd="sng" w="25400">
              <a:solidFill>
                <a:srgbClr val="663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5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Сервис B</a:t>
              </a:r>
              <a:endPara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g164e5a8858a_0_341"/>
            <p:cNvSpPr/>
            <p:nvPr/>
          </p:nvSpPr>
          <p:spPr>
            <a:xfrm>
              <a:off x="3561179" y="4505597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g164e5a8858a_0_341"/>
            <p:cNvSpPr/>
            <p:nvPr/>
          </p:nvSpPr>
          <p:spPr>
            <a:xfrm>
              <a:off x="3561179" y="4326004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g164e5a8858a_0_341"/>
            <p:cNvSpPr/>
            <p:nvPr/>
          </p:nvSpPr>
          <p:spPr>
            <a:xfrm>
              <a:off x="3561179" y="4153300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g164e5a8858a_0_341"/>
            <p:cNvSpPr/>
            <p:nvPr/>
          </p:nvSpPr>
          <p:spPr>
            <a:xfrm>
              <a:off x="6343352" y="4076976"/>
              <a:ext cx="2618700" cy="707400"/>
            </a:xfrm>
            <a:prstGeom prst="rect">
              <a:avLst/>
            </a:prstGeom>
            <a:solidFill>
              <a:srgbClr val="FFC000"/>
            </a:solidFill>
            <a:ln cap="flat" cmpd="sng" w="25400">
              <a:solidFill>
                <a:srgbClr val="663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Сервис C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g164e5a8858a_0_341"/>
            <p:cNvSpPr/>
            <p:nvPr/>
          </p:nvSpPr>
          <p:spPr>
            <a:xfrm>
              <a:off x="6496915" y="4505597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g164e5a8858a_0_341"/>
            <p:cNvSpPr/>
            <p:nvPr/>
          </p:nvSpPr>
          <p:spPr>
            <a:xfrm>
              <a:off x="6496915" y="4326004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g164e5a8858a_0_341"/>
            <p:cNvSpPr/>
            <p:nvPr/>
          </p:nvSpPr>
          <p:spPr>
            <a:xfrm>
              <a:off x="6496915" y="4153300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022" name="Google Shape;1022;g164e5a8858a_0_341"/>
          <p:cNvCxnSpPr/>
          <p:nvPr/>
        </p:nvCxnSpPr>
        <p:spPr>
          <a:xfrm>
            <a:off x="3383807" y="3933508"/>
            <a:ext cx="0" cy="202200"/>
          </a:xfrm>
          <a:prstGeom prst="straightConnector1">
            <a:avLst/>
          </a:prstGeom>
          <a:noFill/>
          <a:ln cap="flat" cmpd="sng" w="19050">
            <a:solidFill>
              <a:srgbClr val="883FF4"/>
            </a:solidFill>
            <a:prstDash val="dash"/>
            <a:round/>
            <a:headEnd len="sm" w="sm" type="none"/>
            <a:tailEnd len="med" w="med" type="triangle"/>
          </a:ln>
        </p:spPr>
      </p:cxnSp>
      <p:sp>
        <p:nvSpPr>
          <p:cNvPr id="1023" name="Google Shape;1023;g164e5a8858a_0_341"/>
          <p:cNvSpPr txBox="1"/>
          <p:nvPr/>
        </p:nvSpPr>
        <p:spPr>
          <a:xfrm>
            <a:off x="5854750" y="1274800"/>
            <a:ext cx="2749500" cy="27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Уровень слоя API модулей состоит из одного или нескольких независимых модулей API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Каждый модуль API реализует API для конкретного клиента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Общий слой API реализует общую функциональность, включает Edge функции, такие как аутентификация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28" name="Google Shape;1028;g164e5a8858a_0_4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766420"/>
            <a:ext cx="593404" cy="639559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g164e5a8858a_0_413"/>
          <p:cNvSpPr txBox="1"/>
          <p:nvPr/>
        </p:nvSpPr>
        <p:spPr>
          <a:xfrm>
            <a:off x="1224799" y="879037"/>
            <a:ext cx="26925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1030" name="Google Shape;1030;g164e5a8858a_0_4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17274" y="766432"/>
            <a:ext cx="593394" cy="639558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g164e5a8858a_0_413"/>
          <p:cNvSpPr txBox="1"/>
          <p:nvPr/>
        </p:nvSpPr>
        <p:spPr>
          <a:xfrm>
            <a:off x="5640573" y="879049"/>
            <a:ext cx="26361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rgbClr val="11111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</a:t>
            </a:r>
            <a:endParaRPr b="1" i="0" sz="18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32" name="Google Shape;1032;g164e5a8858a_0_413"/>
          <p:cNvSpPr txBox="1"/>
          <p:nvPr/>
        </p:nvSpPr>
        <p:spPr>
          <a:xfrm>
            <a:off x="540000" y="1590450"/>
            <a:ext cx="4211400" cy="33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Внутренняя сложность приложения скрыта от клиента, что упрощает реализацию клиентского кода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Увеличение гибкости изменения, объединения, разделения или удаления микросервисов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Уменьшение трафика между клиентом и приложением и увеличение за счёт этого эффективности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Api-шлюз может служить точкой входа для балансировки нагрузки, аутентификации, мониторинга и управления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Может предоставлять разные API разным версиям клиента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Может распознавать приоритеты запросов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33" name="Google Shape;1033;g164e5a8858a_0_413"/>
          <p:cNvSpPr txBox="1"/>
          <p:nvPr/>
        </p:nvSpPr>
        <p:spPr>
          <a:xfrm>
            <a:off x="4917287" y="1576000"/>
            <a:ext cx="3538200" cy="25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API-шлюз может стать единой точкой отказа и узким местом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API-шлюз должен проектироваться, настраиваться и обслуживаться несколькими группами разработчиков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 точки зрения эксплуатации, эластичная подсистема балансировки нагрузки должна гарантировать соответствие характеристик производительности и доступности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20"/>
          <p:cNvSpPr txBox="1"/>
          <p:nvPr>
            <p:ph type="title"/>
          </p:nvPr>
        </p:nvSpPr>
        <p:spPr>
          <a:xfrm>
            <a:off x="877205" y="1807360"/>
            <a:ext cx="7389600" cy="15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>
                <a:solidFill>
                  <a:srgbClr val="610AE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Backends for Frontends — BFF Бэкенды для фронтендов</a:t>
            </a:r>
            <a:endParaRPr>
              <a:solidFill>
                <a:srgbClr val="610AE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164e5a8858a_0_423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Backends for Frontends — BFF, Бэкенды для фронтендов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44" name="Google Shape;1044;g164e5a8858a_0_423"/>
          <p:cNvSpPr txBox="1"/>
          <p:nvPr/>
        </p:nvSpPr>
        <p:spPr>
          <a:xfrm>
            <a:off x="5623650" y="1519650"/>
            <a:ext cx="2749500" cy="18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6667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Добавление API, адаптированные к потребностям каждого клиента и избавление от хранения большого количества ненужных настроек в одном месте.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45" name="Google Shape;1045;g164e5a8858a_0_423"/>
          <p:cNvSpPr/>
          <p:nvPr/>
        </p:nvSpPr>
        <p:spPr>
          <a:xfrm>
            <a:off x="548750" y="4000590"/>
            <a:ext cx="6700500" cy="941700"/>
          </a:xfrm>
          <a:prstGeom prst="rect">
            <a:avLst/>
          </a:prstGeom>
          <a:solidFill>
            <a:schemeClr val="accent6"/>
          </a:solidFill>
          <a:ln cap="flat" cmpd="sng" w="25400">
            <a:solidFill>
              <a:srgbClr val="AFAE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Облако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6" name="Google Shape;1046;g164e5a8858a_0_423"/>
          <p:cNvGrpSpPr/>
          <p:nvPr/>
        </p:nvGrpSpPr>
        <p:grpSpPr>
          <a:xfrm>
            <a:off x="866020" y="1530847"/>
            <a:ext cx="5276447" cy="2713626"/>
            <a:chOff x="2736653" y="3138179"/>
            <a:chExt cx="8696962" cy="3997092"/>
          </a:xfrm>
        </p:grpSpPr>
        <p:grpSp>
          <p:nvGrpSpPr>
            <p:cNvPr id="1047" name="Google Shape;1047;g164e5a8858a_0_423"/>
            <p:cNvGrpSpPr/>
            <p:nvPr/>
          </p:nvGrpSpPr>
          <p:grpSpPr>
            <a:xfrm>
              <a:off x="2736653" y="3138179"/>
              <a:ext cx="8696962" cy="3997092"/>
              <a:chOff x="665424" y="0"/>
              <a:chExt cx="5705919" cy="3116884"/>
            </a:xfrm>
          </p:grpSpPr>
          <p:sp>
            <p:nvSpPr>
              <p:cNvPr id="1048" name="Google Shape;1048;g164e5a8858a_0_423"/>
              <p:cNvSpPr/>
              <p:nvPr/>
            </p:nvSpPr>
            <p:spPr>
              <a:xfrm>
                <a:off x="746744" y="17224"/>
                <a:ext cx="1225200" cy="551100"/>
              </a:xfrm>
              <a:prstGeom prst="rect">
                <a:avLst/>
              </a:prstGeom>
              <a:solidFill>
                <a:schemeClr val="lt1"/>
              </a:solidFill>
              <a:ln cap="flat" cmpd="sng" w="2540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iOS/Android</a:t>
                </a:r>
                <a:endParaRPr b="0" i="0" sz="12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клиент</a:t>
                </a:r>
                <a:endParaRPr b="0" i="0" sz="12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049" name="Google Shape;1049;g164e5a8858a_0_423"/>
              <p:cNvSpPr/>
              <p:nvPr/>
            </p:nvSpPr>
            <p:spPr>
              <a:xfrm>
                <a:off x="2378276" y="0"/>
                <a:ext cx="1225200" cy="551100"/>
              </a:xfrm>
              <a:prstGeom prst="rect">
                <a:avLst/>
              </a:prstGeom>
              <a:solidFill>
                <a:schemeClr val="lt1"/>
              </a:solidFill>
              <a:ln cap="flat" cmpd="sng" w="2540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Web</a:t>
                </a:r>
                <a:endParaRPr b="0" i="0" sz="12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клиент</a:t>
                </a:r>
                <a:endParaRPr b="0" i="0" sz="12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050" name="Google Shape;1050;g164e5a8858a_0_423"/>
              <p:cNvSpPr/>
              <p:nvPr/>
            </p:nvSpPr>
            <p:spPr>
              <a:xfrm>
                <a:off x="4073347" y="0"/>
                <a:ext cx="1225200" cy="551100"/>
              </a:xfrm>
              <a:prstGeom prst="rect">
                <a:avLst/>
              </a:prstGeom>
              <a:solidFill>
                <a:schemeClr val="lt1"/>
              </a:solidFill>
              <a:ln cap="flat" cmpd="sng" w="2540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Внешний</a:t>
                </a:r>
                <a:endParaRPr b="0" i="0" sz="12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клиент</a:t>
                </a:r>
                <a:endParaRPr b="0" i="0" sz="12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051" name="Google Shape;1051;g164e5a8858a_0_423"/>
              <p:cNvSpPr/>
              <p:nvPr/>
            </p:nvSpPr>
            <p:spPr>
              <a:xfrm>
                <a:off x="665424" y="1059784"/>
                <a:ext cx="1380300" cy="767100"/>
              </a:xfrm>
              <a:prstGeom prst="rect">
                <a:avLst/>
              </a:prstGeom>
              <a:solidFill>
                <a:schemeClr val="accent1"/>
              </a:solidFill>
              <a:ln cap="flat" cmpd="sng" w="25400">
                <a:solidFill>
                  <a:srgbClr val="6633B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API mobile </a:t>
                </a:r>
                <a:endParaRPr/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Gateway</a:t>
                </a:r>
                <a:endParaRPr b="0" i="0" sz="12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052" name="Google Shape;1052;g164e5a8858a_0_423"/>
              <p:cNvSpPr/>
              <p:nvPr/>
            </p:nvSpPr>
            <p:spPr>
              <a:xfrm>
                <a:off x="2304836" y="1071736"/>
                <a:ext cx="1380300" cy="767100"/>
              </a:xfrm>
              <a:prstGeom prst="rect">
                <a:avLst/>
              </a:prstGeom>
              <a:solidFill>
                <a:schemeClr val="accent3"/>
              </a:solidFill>
              <a:ln cap="flat" cmpd="sng" w="25400">
                <a:solidFill>
                  <a:srgbClr val="B786B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API Web </a:t>
                </a:r>
                <a:endParaRPr/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Gateway</a:t>
                </a:r>
                <a:endParaRPr b="0" i="0" sz="12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053" name="Google Shape;1053;g164e5a8858a_0_423"/>
              <p:cNvSpPr/>
              <p:nvPr/>
            </p:nvSpPr>
            <p:spPr>
              <a:xfrm>
                <a:off x="4000293" y="1059784"/>
                <a:ext cx="1380300" cy="767100"/>
              </a:xfrm>
              <a:prstGeom prst="rect">
                <a:avLst/>
              </a:prstGeom>
              <a:solidFill>
                <a:schemeClr val="accent2"/>
              </a:solidFill>
              <a:ln cap="flat" cmpd="sng" w="25400">
                <a:solidFill>
                  <a:srgbClr val="52A85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API public Gateway</a:t>
                </a:r>
                <a:endParaRPr b="0" i="0" sz="12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cxnSp>
            <p:nvCxnSpPr>
              <p:cNvPr id="1054" name="Google Shape;1054;g164e5a8858a_0_423"/>
              <p:cNvCxnSpPr>
                <a:stCxn id="1051" idx="2"/>
                <a:endCxn id="1055" idx="0"/>
              </p:cNvCxnSpPr>
              <p:nvPr/>
            </p:nvCxnSpPr>
            <p:spPr>
              <a:xfrm>
                <a:off x="1355574" y="1826884"/>
                <a:ext cx="123900" cy="12900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3FF4"/>
                </a:solidFill>
                <a:prstDash val="dash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1056" name="Google Shape;1056;g164e5a8858a_0_423"/>
              <p:cNvCxnSpPr>
                <a:stCxn id="1052" idx="2"/>
                <a:endCxn id="1055" idx="0"/>
              </p:cNvCxnSpPr>
              <p:nvPr/>
            </p:nvCxnSpPr>
            <p:spPr>
              <a:xfrm flipH="1">
                <a:off x="1479386" y="1838836"/>
                <a:ext cx="1515600" cy="12780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3FF4"/>
                </a:solidFill>
                <a:prstDash val="dash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1057" name="Google Shape;1057;g164e5a8858a_0_423"/>
              <p:cNvCxnSpPr>
                <a:stCxn id="1053" idx="2"/>
                <a:endCxn id="1058" idx="0"/>
              </p:cNvCxnSpPr>
              <p:nvPr/>
            </p:nvCxnSpPr>
            <p:spPr>
              <a:xfrm>
                <a:off x="4690443" y="1826884"/>
                <a:ext cx="1680900" cy="12900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3FF4"/>
                </a:solidFill>
                <a:prstDash val="dash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1059" name="Google Shape;1059;g164e5a8858a_0_423"/>
              <p:cNvCxnSpPr>
                <a:stCxn id="1048" idx="2"/>
                <a:endCxn id="1051" idx="0"/>
              </p:cNvCxnSpPr>
              <p:nvPr/>
            </p:nvCxnSpPr>
            <p:spPr>
              <a:xfrm flipH="1">
                <a:off x="1355444" y="568324"/>
                <a:ext cx="3900" cy="491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3FF4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1060" name="Google Shape;1060;g164e5a8858a_0_423"/>
              <p:cNvCxnSpPr>
                <a:stCxn id="1049" idx="2"/>
                <a:endCxn id="1052" idx="0"/>
              </p:cNvCxnSpPr>
              <p:nvPr/>
            </p:nvCxnSpPr>
            <p:spPr>
              <a:xfrm>
                <a:off x="2990876" y="551100"/>
                <a:ext cx="4200" cy="5205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3FF4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1061" name="Google Shape;1061;g164e5a8858a_0_423"/>
              <p:cNvCxnSpPr>
                <a:stCxn id="1050" idx="2"/>
                <a:endCxn id="1053" idx="0"/>
              </p:cNvCxnSpPr>
              <p:nvPr/>
            </p:nvCxnSpPr>
            <p:spPr>
              <a:xfrm>
                <a:off x="4685947" y="551100"/>
                <a:ext cx="4500" cy="508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3FF4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  <p:cxnSp>
          <p:nvCxnSpPr>
            <p:cNvPr id="1062" name="Google Shape;1062;g164e5a8858a_0_423"/>
            <p:cNvCxnSpPr>
              <a:stCxn id="1052" idx="2"/>
              <a:endCxn id="1063" idx="0"/>
            </p:cNvCxnSpPr>
            <p:nvPr/>
          </p:nvCxnSpPr>
          <p:spPr>
            <a:xfrm>
              <a:off x="6287371" y="5496302"/>
              <a:ext cx="1579800" cy="1638900"/>
            </a:xfrm>
            <a:prstGeom prst="straightConnector1">
              <a:avLst/>
            </a:prstGeom>
            <a:noFill/>
            <a:ln cap="flat" cmpd="sng" w="19050">
              <a:solidFill>
                <a:srgbClr val="883FF4"/>
              </a:solidFill>
              <a:prstDash val="dash"/>
              <a:round/>
              <a:headEnd len="sm" w="sm" type="none"/>
              <a:tailEnd len="med" w="med" type="triangle"/>
            </a:ln>
          </p:spPr>
        </p:cxnSp>
        <p:cxnSp>
          <p:nvCxnSpPr>
            <p:cNvPr id="1064" name="Google Shape;1064;g164e5a8858a_0_423"/>
            <p:cNvCxnSpPr>
              <a:stCxn id="1051" idx="2"/>
              <a:endCxn id="1063" idx="0"/>
            </p:cNvCxnSpPr>
            <p:nvPr/>
          </p:nvCxnSpPr>
          <p:spPr>
            <a:xfrm>
              <a:off x="3788580" y="5480975"/>
              <a:ext cx="4078800" cy="1654200"/>
            </a:xfrm>
            <a:prstGeom prst="straightConnector1">
              <a:avLst/>
            </a:prstGeom>
            <a:noFill/>
            <a:ln cap="flat" cmpd="sng" w="19050">
              <a:solidFill>
                <a:srgbClr val="883FF4"/>
              </a:solidFill>
              <a:prstDash val="dash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1065" name="Google Shape;1065;g164e5a8858a_0_423"/>
          <p:cNvGrpSpPr/>
          <p:nvPr/>
        </p:nvGrpSpPr>
        <p:grpSpPr>
          <a:xfrm>
            <a:off x="653740" y="4244502"/>
            <a:ext cx="6453652" cy="552055"/>
            <a:chOff x="205401" y="4076976"/>
            <a:chExt cx="8756651" cy="707400"/>
          </a:xfrm>
        </p:grpSpPr>
        <p:sp>
          <p:nvSpPr>
            <p:cNvPr id="1055" name="Google Shape;1055;g164e5a8858a_0_423"/>
            <p:cNvSpPr/>
            <p:nvPr/>
          </p:nvSpPr>
          <p:spPr>
            <a:xfrm>
              <a:off x="205401" y="4076976"/>
              <a:ext cx="2618700" cy="707400"/>
            </a:xfrm>
            <a:prstGeom prst="rect">
              <a:avLst/>
            </a:prstGeom>
            <a:solidFill>
              <a:srgbClr val="D200DB"/>
            </a:solidFill>
            <a:ln cap="flat" cmpd="sng" w="25400">
              <a:solidFill>
                <a:srgbClr val="663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Сервис А</a:t>
              </a:r>
              <a:endParaRPr/>
            </a:p>
          </p:txBody>
        </p:sp>
        <p:sp>
          <p:nvSpPr>
            <p:cNvPr id="1066" name="Google Shape;1066;g164e5a8858a_0_423"/>
            <p:cNvSpPr/>
            <p:nvPr/>
          </p:nvSpPr>
          <p:spPr>
            <a:xfrm>
              <a:off x="358964" y="4505597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g164e5a8858a_0_423"/>
            <p:cNvSpPr/>
            <p:nvPr/>
          </p:nvSpPr>
          <p:spPr>
            <a:xfrm>
              <a:off x="358964" y="4326004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g164e5a8858a_0_423"/>
            <p:cNvSpPr/>
            <p:nvPr/>
          </p:nvSpPr>
          <p:spPr>
            <a:xfrm>
              <a:off x="358964" y="4153300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g164e5a8858a_0_423"/>
            <p:cNvSpPr/>
            <p:nvPr/>
          </p:nvSpPr>
          <p:spPr>
            <a:xfrm>
              <a:off x="3407616" y="4076976"/>
              <a:ext cx="2618700" cy="707400"/>
            </a:xfrm>
            <a:prstGeom prst="rect">
              <a:avLst/>
            </a:prstGeom>
            <a:solidFill>
              <a:srgbClr val="B98EF9"/>
            </a:solidFill>
            <a:ln cap="flat" cmpd="sng" w="25400">
              <a:solidFill>
                <a:srgbClr val="663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Сервис B</a:t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g164e5a8858a_0_423"/>
            <p:cNvSpPr/>
            <p:nvPr/>
          </p:nvSpPr>
          <p:spPr>
            <a:xfrm>
              <a:off x="3561179" y="4505597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g164e5a8858a_0_423"/>
            <p:cNvSpPr/>
            <p:nvPr/>
          </p:nvSpPr>
          <p:spPr>
            <a:xfrm>
              <a:off x="3561179" y="4326004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g164e5a8858a_0_423"/>
            <p:cNvSpPr/>
            <p:nvPr/>
          </p:nvSpPr>
          <p:spPr>
            <a:xfrm>
              <a:off x="3561179" y="4153300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g164e5a8858a_0_423"/>
            <p:cNvSpPr/>
            <p:nvPr/>
          </p:nvSpPr>
          <p:spPr>
            <a:xfrm>
              <a:off x="6343352" y="4076976"/>
              <a:ext cx="2618700" cy="707400"/>
            </a:xfrm>
            <a:prstGeom prst="rect">
              <a:avLst/>
            </a:prstGeom>
            <a:solidFill>
              <a:srgbClr val="FFC000"/>
            </a:solidFill>
            <a:ln cap="flat" cmpd="sng" w="25400">
              <a:solidFill>
                <a:srgbClr val="6633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u-RU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Сервис C</a:t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g164e5a8858a_0_423"/>
            <p:cNvSpPr/>
            <p:nvPr/>
          </p:nvSpPr>
          <p:spPr>
            <a:xfrm>
              <a:off x="6496915" y="4505597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g164e5a8858a_0_423"/>
            <p:cNvSpPr/>
            <p:nvPr/>
          </p:nvSpPr>
          <p:spPr>
            <a:xfrm>
              <a:off x="6496915" y="4326004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g164e5a8858a_0_423"/>
            <p:cNvSpPr/>
            <p:nvPr/>
          </p:nvSpPr>
          <p:spPr>
            <a:xfrm>
              <a:off x="6496915" y="4153300"/>
              <a:ext cx="426900" cy="209400"/>
            </a:xfrm>
            <a:prstGeom prst="cube">
              <a:avLst>
                <a:gd fmla="val 25000" name="adj"/>
              </a:avLst>
            </a:prstGeom>
            <a:solidFill>
              <a:srgbClr val="FFC000"/>
            </a:solidFill>
            <a:ln cap="flat" cmpd="sng" w="9525">
              <a:solidFill>
                <a:srgbClr val="A7270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g164e5a8858a_0_489"/>
          <p:cNvSpPr txBox="1"/>
          <p:nvPr>
            <p:ph type="title"/>
          </p:nvPr>
        </p:nvSpPr>
        <p:spPr>
          <a:xfrm>
            <a:off x="540000" y="1295700"/>
            <a:ext cx="8064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</a:pPr>
            <a:r>
              <a:rPr lang="ru-RU"/>
              <a:t>Паттерны управления данными</a:t>
            </a:r>
            <a:endParaRP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123"/>
          <p:cNvSpPr txBox="1"/>
          <p:nvPr>
            <p:ph type="title"/>
          </p:nvPr>
        </p:nvSpPr>
        <p:spPr>
          <a:xfrm>
            <a:off x="1718407" y="1942044"/>
            <a:ext cx="5707200" cy="125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>
                <a:solidFill>
                  <a:srgbClr val="610AE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Database Per Service — База данных на сервис</a:t>
            </a:r>
            <a:endParaRPr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164e5a8858a_0_493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Database Per Service — База данных на сервис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90" name="Google Shape;1090;g164e5a8858a_0_493"/>
          <p:cNvSpPr txBox="1"/>
          <p:nvPr/>
        </p:nvSpPr>
        <p:spPr>
          <a:xfrm>
            <a:off x="1720537" y="1439875"/>
            <a:ext cx="5344200" cy="5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6667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b="0" i="0" lang="ru-RU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Два сервиса </a:t>
            </a:r>
            <a:r>
              <a:rPr b="1" i="0" lang="ru-RU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 могут </a:t>
            </a:r>
            <a:r>
              <a:rPr b="0" i="0" lang="ru-RU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использовать одно и то же хранилище данных.</a:t>
            </a:r>
            <a:endParaRPr b="0" i="0" sz="16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preencoded.png" id="1091" name="Google Shape;1091;g164e5a8858a_0_4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163" y="720714"/>
            <a:ext cx="756075" cy="112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2" name="Google Shape;1092;g164e5a8858a_0_493"/>
          <p:cNvPicPr preferRelativeResize="0"/>
          <p:nvPr/>
        </p:nvPicPr>
        <p:blipFill rotWithShape="1">
          <a:blip r:embed="rId4">
            <a:alphaModFix/>
          </a:blip>
          <a:srcRect b="4086" l="940" r="3136" t="1529"/>
          <a:stretch/>
        </p:blipFill>
        <p:spPr>
          <a:xfrm>
            <a:off x="2326325" y="2270500"/>
            <a:ext cx="4131550" cy="26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164e5a8858a_0_531"/>
          <p:cNvSpPr txBox="1"/>
          <p:nvPr>
            <p:ph type="title"/>
          </p:nvPr>
        </p:nvSpPr>
        <p:spPr>
          <a:xfrm>
            <a:off x="548750" y="720000"/>
            <a:ext cx="80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Database Per Service — База данных на сервис</a:t>
            </a:r>
            <a:endParaRPr sz="18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098" name="Google Shape;1098;g164e5a8858a_0_531"/>
          <p:cNvSpPr txBox="1"/>
          <p:nvPr/>
        </p:nvSpPr>
        <p:spPr>
          <a:xfrm>
            <a:off x="548750" y="1132975"/>
            <a:ext cx="7759500" cy="167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6667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Предоставить каждому сервису собственное хранилище данных, чтобы не было сильных зависимостей на уровне данных.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6667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6667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этом имеется в виду именно </a:t>
            </a:r>
            <a:r>
              <a:rPr b="1"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логическое разделение данных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то есть сервисы могут совместно использовать одну и ту же физическую базу данных, но в ней они должны взаимодействовать с </a:t>
            </a:r>
            <a:r>
              <a:rPr lang="ru-RU">
                <a:solidFill>
                  <a:srgbClr val="610AE2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отдельной схемой, коллекцией или таблицей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099" name="Google Shape;1099;g164e5a8858a_0_531"/>
          <p:cNvGrpSpPr/>
          <p:nvPr/>
        </p:nvGrpSpPr>
        <p:grpSpPr>
          <a:xfrm>
            <a:off x="1998693" y="3072028"/>
            <a:ext cx="5146673" cy="1724517"/>
            <a:chOff x="2519100" y="3906614"/>
            <a:chExt cx="6862230" cy="2299356"/>
          </a:xfrm>
        </p:grpSpPr>
        <p:grpSp>
          <p:nvGrpSpPr>
            <p:cNvPr id="1100" name="Google Shape;1100;g164e5a8858a_0_531"/>
            <p:cNvGrpSpPr/>
            <p:nvPr/>
          </p:nvGrpSpPr>
          <p:grpSpPr>
            <a:xfrm>
              <a:off x="2519100" y="3908338"/>
              <a:ext cx="1817700" cy="2297632"/>
              <a:chOff x="2519100" y="3908338"/>
              <a:chExt cx="1817700" cy="2297632"/>
            </a:xfrm>
          </p:grpSpPr>
          <p:sp>
            <p:nvSpPr>
              <p:cNvPr id="1101" name="Google Shape;1101;g164e5a8858a_0_531"/>
              <p:cNvSpPr/>
              <p:nvPr/>
            </p:nvSpPr>
            <p:spPr>
              <a:xfrm>
                <a:off x="2981270" y="4658570"/>
                <a:ext cx="887400" cy="1547400"/>
              </a:xfrm>
              <a:prstGeom prst="can">
                <a:avLst>
                  <a:gd fmla="val 25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rgbClr val="6633B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6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DB 1</a:t>
                </a:r>
                <a:endParaRPr b="0" i="0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g164e5a8858a_0_531"/>
              <p:cNvSpPr/>
              <p:nvPr/>
            </p:nvSpPr>
            <p:spPr>
              <a:xfrm>
                <a:off x="2519100" y="3908338"/>
                <a:ext cx="1817700" cy="407400"/>
              </a:xfrm>
              <a:prstGeom prst="rect">
                <a:avLst/>
              </a:prstGeom>
              <a:solidFill>
                <a:schemeClr val="accent1"/>
              </a:solidFill>
              <a:ln cap="flat" cmpd="sng" w="25400">
                <a:solidFill>
                  <a:srgbClr val="6633B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1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Сервис A</a:t>
                </a:r>
                <a:endParaRPr b="0" i="0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103" name="Google Shape;1103;g164e5a8858a_0_531"/>
              <p:cNvCxnSpPr>
                <a:stCxn id="1102" idx="2"/>
                <a:endCxn id="1101" idx="1"/>
              </p:cNvCxnSpPr>
              <p:nvPr/>
            </p:nvCxnSpPr>
            <p:spPr>
              <a:xfrm flipH="1">
                <a:off x="3424950" y="4315738"/>
                <a:ext cx="3000" cy="342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3FF4"/>
                </a:solidFill>
                <a:prstDash val="solid"/>
                <a:round/>
                <a:headEnd len="med" w="med" type="triangle"/>
                <a:tailEnd len="med" w="med" type="triangle"/>
              </a:ln>
            </p:spPr>
          </p:cxnSp>
        </p:grpSp>
        <p:grpSp>
          <p:nvGrpSpPr>
            <p:cNvPr id="1104" name="Google Shape;1104;g164e5a8858a_0_531"/>
            <p:cNvGrpSpPr/>
            <p:nvPr/>
          </p:nvGrpSpPr>
          <p:grpSpPr>
            <a:xfrm>
              <a:off x="5092581" y="3906614"/>
              <a:ext cx="1817700" cy="2297632"/>
              <a:chOff x="2519100" y="3908338"/>
              <a:chExt cx="1817700" cy="2297632"/>
            </a:xfrm>
          </p:grpSpPr>
          <p:sp>
            <p:nvSpPr>
              <p:cNvPr id="1105" name="Google Shape;1105;g164e5a8858a_0_531"/>
              <p:cNvSpPr/>
              <p:nvPr/>
            </p:nvSpPr>
            <p:spPr>
              <a:xfrm>
                <a:off x="2981270" y="4658570"/>
                <a:ext cx="887400" cy="1547400"/>
              </a:xfrm>
              <a:prstGeom prst="can">
                <a:avLst>
                  <a:gd fmla="val 25000" name="adj"/>
                </a:avLst>
              </a:prstGeom>
              <a:solidFill>
                <a:schemeClr val="accent3"/>
              </a:solidFill>
              <a:ln cap="flat" cmpd="sng" w="25400">
                <a:solidFill>
                  <a:srgbClr val="B786B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6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DB 2</a:t>
                </a:r>
                <a:endParaRPr b="0" i="0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g164e5a8858a_0_531"/>
              <p:cNvSpPr/>
              <p:nvPr/>
            </p:nvSpPr>
            <p:spPr>
              <a:xfrm>
                <a:off x="2519100" y="3908338"/>
                <a:ext cx="1817700" cy="407400"/>
              </a:xfrm>
              <a:prstGeom prst="rect">
                <a:avLst/>
              </a:prstGeom>
              <a:solidFill>
                <a:schemeClr val="accent3"/>
              </a:solidFill>
              <a:ln cap="flat" cmpd="sng" w="25400">
                <a:solidFill>
                  <a:srgbClr val="B786B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1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Сервис B</a:t>
                </a:r>
                <a:endParaRPr b="0" i="0" sz="1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107" name="Google Shape;1107;g164e5a8858a_0_531"/>
              <p:cNvCxnSpPr>
                <a:stCxn id="1106" idx="2"/>
                <a:endCxn id="1105" idx="1"/>
              </p:cNvCxnSpPr>
              <p:nvPr/>
            </p:nvCxnSpPr>
            <p:spPr>
              <a:xfrm flipH="1">
                <a:off x="3424950" y="4315738"/>
                <a:ext cx="3000" cy="342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3FF4"/>
                </a:solidFill>
                <a:prstDash val="solid"/>
                <a:round/>
                <a:headEnd len="med" w="med" type="triangle"/>
                <a:tailEnd len="med" w="med" type="triangle"/>
              </a:ln>
            </p:spPr>
          </p:cxnSp>
        </p:grpSp>
        <p:grpSp>
          <p:nvGrpSpPr>
            <p:cNvPr id="1108" name="Google Shape;1108;g164e5a8858a_0_531"/>
            <p:cNvGrpSpPr/>
            <p:nvPr/>
          </p:nvGrpSpPr>
          <p:grpSpPr>
            <a:xfrm>
              <a:off x="7563630" y="3906614"/>
              <a:ext cx="1817700" cy="2297632"/>
              <a:chOff x="2519100" y="3908338"/>
              <a:chExt cx="1817700" cy="2297632"/>
            </a:xfrm>
          </p:grpSpPr>
          <p:sp>
            <p:nvSpPr>
              <p:cNvPr id="1109" name="Google Shape;1109;g164e5a8858a_0_531"/>
              <p:cNvSpPr/>
              <p:nvPr/>
            </p:nvSpPr>
            <p:spPr>
              <a:xfrm>
                <a:off x="2981270" y="4658570"/>
                <a:ext cx="887400" cy="1547400"/>
              </a:xfrm>
              <a:prstGeom prst="can">
                <a:avLst>
                  <a:gd fmla="val 25000" name="adj"/>
                </a:avLst>
              </a:prstGeom>
              <a:solidFill>
                <a:schemeClr val="accent2"/>
              </a:solidFill>
              <a:ln cap="flat" cmpd="sng" w="25400">
                <a:solidFill>
                  <a:srgbClr val="52A85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6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DB 3</a:t>
                </a:r>
                <a:endParaRPr b="0" i="0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g164e5a8858a_0_531"/>
              <p:cNvSpPr/>
              <p:nvPr/>
            </p:nvSpPr>
            <p:spPr>
              <a:xfrm>
                <a:off x="2519100" y="3908338"/>
                <a:ext cx="1817700" cy="407400"/>
              </a:xfrm>
              <a:prstGeom prst="rect">
                <a:avLst/>
              </a:prstGeom>
              <a:solidFill>
                <a:schemeClr val="accent2"/>
              </a:solidFill>
              <a:ln cap="flat" cmpd="sng" w="25400">
                <a:solidFill>
                  <a:srgbClr val="52A85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ru-RU" sz="11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Сервис C</a:t>
                </a:r>
                <a:endParaRPr b="0" i="0" sz="1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111" name="Google Shape;1111;g164e5a8858a_0_531"/>
              <p:cNvCxnSpPr>
                <a:stCxn id="1110" idx="2"/>
                <a:endCxn id="1109" idx="1"/>
              </p:cNvCxnSpPr>
              <p:nvPr/>
            </p:nvCxnSpPr>
            <p:spPr>
              <a:xfrm flipH="1">
                <a:off x="3424950" y="4315738"/>
                <a:ext cx="3000" cy="342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3FF4"/>
                </a:solidFill>
                <a:prstDash val="solid"/>
                <a:round/>
                <a:headEnd len="med" w="med" type="triangle"/>
                <a:tailEnd len="med" w="med" type="triangle"/>
              </a:ln>
            </p:spPr>
          </p:cxnSp>
        </p:grpSp>
        <p:cxnSp>
          <p:nvCxnSpPr>
            <p:cNvPr id="1112" name="Google Shape;1112;g164e5a8858a_0_531"/>
            <p:cNvCxnSpPr>
              <a:stCxn id="1102" idx="3"/>
              <a:endCxn id="1106" idx="1"/>
            </p:cNvCxnSpPr>
            <p:nvPr/>
          </p:nvCxnSpPr>
          <p:spPr>
            <a:xfrm flipH="1" rot="10800000">
              <a:off x="4336800" y="4110238"/>
              <a:ext cx="755700" cy="1800"/>
            </a:xfrm>
            <a:prstGeom prst="straightConnector1">
              <a:avLst/>
            </a:prstGeom>
            <a:noFill/>
            <a:ln cap="flat" cmpd="sng" w="9525">
              <a:solidFill>
                <a:srgbClr val="883FF4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1113" name="Google Shape;1113;g164e5a8858a_0_531"/>
            <p:cNvCxnSpPr>
              <a:stCxn id="1106" idx="3"/>
              <a:endCxn id="1110" idx="1"/>
            </p:cNvCxnSpPr>
            <p:nvPr/>
          </p:nvCxnSpPr>
          <p:spPr>
            <a:xfrm>
              <a:off x="6910281" y="4110314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883FF4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